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62" r:id="rId5"/>
    <p:sldId id="290" r:id="rId6"/>
    <p:sldId id="263" r:id="rId7"/>
    <p:sldId id="264" r:id="rId8"/>
    <p:sldId id="265" r:id="rId9"/>
    <p:sldId id="273" r:id="rId10"/>
    <p:sldId id="274" r:id="rId11"/>
    <p:sldId id="275" r:id="rId12"/>
    <p:sldId id="266" r:id="rId13"/>
    <p:sldId id="276" r:id="rId14"/>
    <p:sldId id="267" r:id="rId15"/>
    <p:sldId id="268" r:id="rId16"/>
    <p:sldId id="277" r:id="rId17"/>
    <p:sldId id="278" r:id="rId18"/>
    <p:sldId id="279" r:id="rId19"/>
    <p:sldId id="280" r:id="rId20"/>
    <p:sldId id="281" r:id="rId21"/>
    <p:sldId id="284" r:id="rId22"/>
    <p:sldId id="283" r:id="rId23"/>
    <p:sldId id="282" r:id="rId24"/>
    <p:sldId id="285" r:id="rId25"/>
    <p:sldId id="269" r:id="rId26"/>
    <p:sldId id="286" r:id="rId27"/>
    <p:sldId id="287" r:id="rId28"/>
    <p:sldId id="288" r:id="rId29"/>
    <p:sldId id="270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0"/>
    <a:srgbClr val="00686D"/>
    <a:srgbClr val="61C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/>
    <p:restoredTop sz="94658"/>
  </p:normalViewPr>
  <p:slideViewPr>
    <p:cSldViewPr snapToGrid="0">
      <p:cViewPr varScale="1">
        <p:scale>
          <a:sx n="47" d="100"/>
          <a:sy n="47" d="100"/>
        </p:scale>
        <p:origin x="6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16152-314D-3845-B2A4-9A8610A6CCC0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9FB2-8AB8-EA45-82D5-82AB4AB9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dome and statues&#10;&#10;AI-generated content may be incorrect.">
            <a:extLst>
              <a:ext uri="{FF2B5EF4-FFF2-40B4-BE49-F238E27FC236}">
                <a16:creationId xmlns:a16="http://schemas.microsoft.com/office/drawing/2014/main" id="{0EF5EAC3-3C4E-D6EA-A6AB-98A0D2B70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655" r="21531"/>
          <a:stretch/>
        </p:blipFill>
        <p:spPr>
          <a:xfrm>
            <a:off x="0" y="-1"/>
            <a:ext cx="12192000" cy="6952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80EA9-AC18-CF0B-1F17-49C840D6D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1214438"/>
            <a:ext cx="98298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50379-3417-7ECF-D7AB-283A13EAB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CD5DA5CE-7B19-0976-4FE6-F3E28903B7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583" t="215" r="-1583" b="9786"/>
          <a:stretch/>
        </p:blipFill>
        <p:spPr>
          <a:xfrm>
            <a:off x="8014249" y="4815681"/>
            <a:ext cx="4045142" cy="1880954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A25CC8C-F83D-08A5-D9CF-BF4C2960A9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603" y="5872162"/>
            <a:ext cx="2243286" cy="6631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CAD426-FC00-4C3C-3900-3CC968598232}"/>
              </a:ext>
            </a:extLst>
          </p:cNvPr>
          <p:cNvSpPr/>
          <p:nvPr userDrawn="1"/>
        </p:nvSpPr>
        <p:spPr>
          <a:xfrm>
            <a:off x="0" y="416859"/>
            <a:ext cx="3590365" cy="38072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DDD-AF85-9065-BDB0-9A693800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68FB-EBF7-41AD-FD8F-AAFE8731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3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A468-C1EA-F5F6-D130-184AFDD1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2068-C98E-3FBB-D59B-46254968B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5E5D2-43BC-8B3A-6456-1472734F4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68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85E9-40BF-839F-520E-189545D6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52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95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CCF4-A85D-535A-DCAB-200A0535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3B94-9452-36E1-E821-EB5A6FBC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6D7B-4671-AC0E-F0E6-CC813B9BC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58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92F9-ED43-8B3C-E6F2-4EB692A6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2120C-C1B2-4E08-E5E5-FAA03DE3B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47EED-4427-55A2-032A-5D4A972A7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82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uilding with a dome and statues&#10;&#10;AI-generated content may be incorrect.">
            <a:extLst>
              <a:ext uri="{FF2B5EF4-FFF2-40B4-BE49-F238E27FC236}">
                <a16:creationId xmlns:a16="http://schemas.microsoft.com/office/drawing/2014/main" id="{2CFC88CE-D0D8-E2E8-61C0-310FFD91EE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767" t="59599" b="24645"/>
          <a:stretch/>
        </p:blipFill>
        <p:spPr>
          <a:xfrm>
            <a:off x="1" y="6152245"/>
            <a:ext cx="12191998" cy="70575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A1FCF-B2DD-B495-70BC-45956158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800CC-BFB2-7282-9A6B-9ECD28E9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6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156834-0B2A-758F-66E3-C838A852BDED}"/>
              </a:ext>
            </a:extLst>
          </p:cNvPr>
          <p:cNvSpPr/>
          <p:nvPr userDrawn="1"/>
        </p:nvSpPr>
        <p:spPr>
          <a:xfrm>
            <a:off x="10808593" y="6141561"/>
            <a:ext cx="81579" cy="74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1FA006C7-D2A2-ADC7-2D6E-B3030790743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41069" b="31359"/>
          <a:stretch/>
        </p:blipFill>
        <p:spPr>
          <a:xfrm>
            <a:off x="2659441" y="6350738"/>
            <a:ext cx="3560849" cy="507262"/>
          </a:xfrm>
          <a:prstGeom prst="rect">
            <a:avLst/>
          </a:prstGeom>
        </p:spPr>
      </p:pic>
      <p:pic>
        <p:nvPicPr>
          <p:cNvPr id="23" name="Picture 22" descr="A black and white logo&#10;&#10;AI-generated content may be incorrect.">
            <a:extLst>
              <a:ext uri="{FF2B5EF4-FFF2-40B4-BE49-F238E27FC236}">
                <a16:creationId xmlns:a16="http://schemas.microsoft.com/office/drawing/2014/main" id="{BD6A3490-9C64-47A7-0806-A48CC91C8B6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67155" y="6337291"/>
            <a:ext cx="1209183" cy="35743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57515EC-750E-113C-0B1C-63E643DF75A1}"/>
              </a:ext>
            </a:extLst>
          </p:cNvPr>
          <p:cNvSpPr/>
          <p:nvPr userDrawn="1"/>
        </p:nvSpPr>
        <p:spPr>
          <a:xfrm>
            <a:off x="11203790" y="6141561"/>
            <a:ext cx="81579" cy="74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6FA67-B0C0-2A66-F4DF-F46163C4853B}"/>
              </a:ext>
            </a:extLst>
          </p:cNvPr>
          <p:cNvSpPr/>
          <p:nvPr userDrawn="1"/>
        </p:nvSpPr>
        <p:spPr>
          <a:xfrm>
            <a:off x="11502914" y="6141561"/>
            <a:ext cx="81579" cy="74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37C031-8741-E21A-15EB-7341E6F5151A}"/>
              </a:ext>
            </a:extLst>
          </p:cNvPr>
          <p:cNvSpPr/>
          <p:nvPr userDrawn="1"/>
        </p:nvSpPr>
        <p:spPr>
          <a:xfrm>
            <a:off x="11747352" y="6141561"/>
            <a:ext cx="444648" cy="74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B59778-8014-48A1-F779-66F4F4D56754}"/>
              </a:ext>
            </a:extLst>
          </p:cNvPr>
          <p:cNvSpPr/>
          <p:nvPr userDrawn="1"/>
        </p:nvSpPr>
        <p:spPr>
          <a:xfrm>
            <a:off x="10317921" y="6141561"/>
            <a:ext cx="81579" cy="748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black and white logo&#10;&#10;AI-generated content may be incorrect.">
            <a:extLst>
              <a:ext uri="{FF2B5EF4-FFF2-40B4-BE49-F238E27FC236}">
                <a16:creationId xmlns:a16="http://schemas.microsoft.com/office/drawing/2014/main" id="{916A26A4-D555-12BF-4E39-ADC493CC51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b="58758"/>
          <a:stretch/>
        </p:blipFill>
        <p:spPr>
          <a:xfrm>
            <a:off x="-56362" y="5856712"/>
            <a:ext cx="3560849" cy="7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18C3-E3A5-5DEF-4DE9-076B9B42D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Basics Track:</a:t>
            </a:r>
            <a:br>
              <a:rPr lang="en-US" dirty="0"/>
            </a:br>
            <a:r>
              <a:rPr lang="en-US" dirty="0"/>
              <a:t>Franchise-Related</a:t>
            </a:r>
            <a:br>
              <a:rPr lang="en-US" dirty="0"/>
            </a:br>
            <a:r>
              <a:rPr lang="en-US" dirty="0"/>
              <a:t>Mergers &amp; Acquisitions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FD5A8-7008-C43C-860C-4F1AEF0B6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7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78FD-09E5-6C60-0CB5-69F6633A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BB69-1401-FA3A-9B88-11EF0E330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9408E-DE9A-0AF8-F10B-43118A1A1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Due Diligence </a:t>
            </a:r>
          </a:p>
          <a:p>
            <a:pPr lvl="1"/>
            <a:r>
              <a:rPr lang="en-US" sz="2600" dirty="0"/>
              <a:t>Structure of deal affects liabilities assumed </a:t>
            </a:r>
          </a:p>
          <a:p>
            <a:pPr lvl="1"/>
            <a:r>
              <a:rPr lang="en-US" sz="2600" dirty="0"/>
              <a:t>Level of diligence (and length of time to </a:t>
            </a:r>
          </a:p>
          <a:p>
            <a:pPr marL="695325" lvl="1" indent="0">
              <a:buNone/>
            </a:pPr>
            <a:r>
              <a:rPr lang="en-US" sz="2600" dirty="0"/>
              <a:t>complete) </a:t>
            </a:r>
          </a:p>
          <a:p>
            <a:pPr lvl="1"/>
            <a:r>
              <a:rPr lang="en-US" sz="2600" dirty="0"/>
              <a:t>Buyer and Seller diligence </a:t>
            </a:r>
          </a:p>
          <a:p>
            <a:r>
              <a:rPr lang="en-US" sz="3000" dirty="0"/>
              <a:t>Purchase Agreement </a:t>
            </a:r>
          </a:p>
          <a:p>
            <a:pPr marL="695325" lvl="2" indent="-238125"/>
            <a:r>
              <a:rPr lang="en-US" sz="2600" dirty="0"/>
              <a:t>Negotiations</a:t>
            </a:r>
          </a:p>
          <a:p>
            <a:pPr marL="695325" lvl="2" indent="-238125"/>
            <a:r>
              <a:rPr lang="en-US" sz="2600" dirty="0"/>
              <a:t>Simultaneous sign and close</a:t>
            </a:r>
          </a:p>
          <a:p>
            <a:pPr marL="695325" lvl="2" indent="-238125"/>
            <a:r>
              <a:rPr lang="en-US" sz="2600" dirty="0"/>
              <a:t>Sign and close at a later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79BD4-0EAE-4027-1B80-951FB34E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85" y="0"/>
            <a:ext cx="41883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BF37C-7F8E-777C-72F2-3422A1AFB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7F98-D5DE-9AE6-E335-0B8E4F93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</a:t>
            </a:r>
            <a:br>
              <a:rPr lang="en-US" dirty="0"/>
            </a:br>
            <a:r>
              <a:rPr lang="en-US" dirty="0"/>
              <a:t>Franchise Sales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8084-DF13-ECDE-C9A0-FC30AA79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FDD Must Be Amended in the Event of a Material Change </a:t>
            </a:r>
          </a:p>
          <a:p>
            <a:pPr lvl="1"/>
            <a:r>
              <a:rPr lang="en-US" dirty="0"/>
              <a:t>Timing can be tricky</a:t>
            </a:r>
          </a:p>
          <a:p>
            <a:pPr lvl="1"/>
            <a:r>
              <a:rPr lang="en-US" dirty="0"/>
              <a:t>Prepare franchise sales compliance strategy</a:t>
            </a:r>
          </a:p>
        </p:txBody>
      </p:sp>
    </p:spTree>
    <p:extLst>
      <p:ext uri="{BB962C8B-B14F-4D97-AF65-F5344CB8AC3E}">
        <p14:creationId xmlns:p14="http://schemas.microsoft.com/office/powerpoint/2010/main" val="152780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51596-878A-F662-ED31-B3E57CA33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C1D8-041D-5CCA-F6A3-FC2E29D3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EA9E-94C9-575F-9A2A-7149EA8A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Goals</a:t>
            </a:r>
          </a:p>
          <a:p>
            <a:pPr lvl="1"/>
            <a:r>
              <a:rPr lang="en-US" dirty="0"/>
              <a:t>Identify "Red Flags" </a:t>
            </a:r>
          </a:p>
          <a:p>
            <a:pPr lvl="1"/>
            <a:r>
              <a:rPr lang="en-US" dirty="0"/>
              <a:t>Assess system health and stability</a:t>
            </a:r>
          </a:p>
          <a:p>
            <a:pPr lvl="1"/>
            <a:r>
              <a:rPr lang="en-US" dirty="0"/>
              <a:t>Ability to effectuate post-closing growth strategies</a:t>
            </a:r>
          </a:p>
        </p:txBody>
      </p:sp>
    </p:spTree>
    <p:extLst>
      <p:ext uri="{BB962C8B-B14F-4D97-AF65-F5344CB8AC3E}">
        <p14:creationId xmlns:p14="http://schemas.microsoft.com/office/powerpoint/2010/main" val="18192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9EA14-E9CB-7E06-66C1-632EBAD97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76CC-F986-B2CF-7974-D0B256C2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839EE-62F9-8C7D-BD85-1D9DF08C6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Stages of Due Diligence</a:t>
            </a:r>
          </a:p>
          <a:p>
            <a:r>
              <a:rPr lang="en-US" dirty="0"/>
              <a:t>Due Diligence Checklist</a:t>
            </a:r>
          </a:p>
          <a:p>
            <a:r>
              <a:rPr lang="en-US" dirty="0"/>
              <a:t>Preliminary Due Diligence Calls</a:t>
            </a:r>
          </a:p>
          <a:p>
            <a:r>
              <a:rPr lang="en-US" dirty="0"/>
              <a:t>Virtual Data Room</a:t>
            </a:r>
          </a:p>
          <a:p>
            <a:r>
              <a:rPr lang="en-US" dirty="0"/>
              <a:t>Follow-up Due Diligence Calls</a:t>
            </a:r>
          </a:p>
        </p:txBody>
      </p:sp>
    </p:spTree>
    <p:extLst>
      <p:ext uri="{BB962C8B-B14F-4D97-AF65-F5344CB8AC3E}">
        <p14:creationId xmlns:p14="http://schemas.microsoft.com/office/powerpoint/2010/main" val="371246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FEBE-2FF4-6114-D478-51644CC9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2FF0-5602-3202-6DE7-2A0F1DBC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CB6F9-8D8C-DC73-AB3B-E64498F4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Contracts </a:t>
            </a:r>
          </a:p>
          <a:p>
            <a:r>
              <a:rPr lang="en-US" dirty="0"/>
              <a:t>Franchise Regulatory Compliance </a:t>
            </a:r>
          </a:p>
          <a:p>
            <a:r>
              <a:rPr lang="en-US" dirty="0"/>
              <a:t>Franchisees and Sales Issues </a:t>
            </a:r>
          </a:p>
          <a:p>
            <a:r>
              <a:rPr lang="en-US" dirty="0"/>
              <a:t>Disputes, Litigation, and Regulators </a:t>
            </a:r>
          </a:p>
          <a:p>
            <a:r>
              <a:rPr lang="en-US" dirty="0"/>
              <a:t>Supply and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466241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EC04A-933C-48EA-D425-FDFBD678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7EEB-9657-7DB4-BA76-8D97CB9F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75856-D6AC-BA00-D805-B864EEAC9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 Fund</a:t>
            </a:r>
          </a:p>
          <a:p>
            <a:r>
              <a:rPr lang="en-US" dirty="0"/>
              <a:t>Franchise System</a:t>
            </a:r>
          </a:p>
          <a:p>
            <a:pPr lvl="1"/>
            <a:r>
              <a:rPr lang="en-US" dirty="0"/>
              <a:t>Manuals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Q.A. and audit reports</a:t>
            </a:r>
          </a:p>
        </p:txBody>
      </p:sp>
    </p:spTree>
    <p:extLst>
      <p:ext uri="{BB962C8B-B14F-4D97-AF65-F5344CB8AC3E}">
        <p14:creationId xmlns:p14="http://schemas.microsoft.com/office/powerpoint/2010/main" val="151062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9DD3C-812D-888B-0F8E-979EC66B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0B4E-EC0C-7E7F-17EE-EF2993B3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</a:t>
            </a:r>
            <a:br>
              <a:rPr lang="en-US" dirty="0"/>
            </a:br>
            <a:r>
              <a:rPr lang="en-US" dirty="0"/>
              <a:t>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59ADD-F16C-D420-5E2E-FC5521BA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I.P. and I.T.</a:t>
            </a:r>
          </a:p>
          <a:p>
            <a:pPr lvl="1"/>
            <a:r>
              <a:rPr lang="en-US" dirty="0"/>
              <a:t>Trademarks and service marks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Website and social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C90FB-A614-DDCB-BD78-7FF45429B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483" y="0"/>
            <a:ext cx="5590517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D4E9-5AC6-F998-BA89-CA83D493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92BE8-49BB-6E8B-665F-AA853440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F3BB-50A1-0A75-20DC-C5A61985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Franchise and Related Agreements</a:t>
            </a:r>
          </a:p>
          <a:p>
            <a:pPr lvl="1"/>
            <a:r>
              <a:rPr lang="en-US" dirty="0"/>
              <a:t>Review of all versions</a:t>
            </a:r>
          </a:p>
          <a:p>
            <a:pPr lvl="1"/>
            <a:r>
              <a:rPr lang="en-US" dirty="0"/>
              <a:t>Quality of drafting</a:t>
            </a:r>
          </a:p>
          <a:p>
            <a:pPr lvl="1"/>
            <a:r>
              <a:rPr lang="en-US" dirty="0"/>
              <a:t>Special deals?  Oral or written?</a:t>
            </a:r>
          </a:p>
          <a:p>
            <a:pPr lvl="1"/>
            <a:r>
              <a:rPr lang="en-US" dirty="0"/>
              <a:t>Assignability</a:t>
            </a:r>
          </a:p>
        </p:txBody>
      </p:sp>
    </p:spTree>
    <p:extLst>
      <p:ext uri="{BB962C8B-B14F-4D97-AF65-F5344CB8AC3E}">
        <p14:creationId xmlns:p14="http://schemas.microsoft.com/office/powerpoint/2010/main" val="265294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77B2-3FA8-E2B8-7B6B-FBE969E1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6D02-7438-89F6-3609-3E3B5CA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6ADF9-07B6-DCAD-4EDF-ABE4595D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Franchise and Related Agreements</a:t>
            </a:r>
          </a:p>
          <a:p>
            <a:pPr lvl="1"/>
            <a:r>
              <a:rPr lang="en-US" dirty="0"/>
              <a:t>Sufficient flexibility going forward?</a:t>
            </a:r>
          </a:p>
          <a:p>
            <a:pPr lvl="2"/>
            <a:r>
              <a:rPr lang="en-US" dirty="0"/>
              <a:t>Scope of grant and reserved rights </a:t>
            </a:r>
          </a:p>
          <a:p>
            <a:pPr lvl="2"/>
            <a:r>
              <a:rPr lang="en-US" dirty="0"/>
              <a:t>Encroachment issues </a:t>
            </a:r>
          </a:p>
          <a:p>
            <a:pPr lvl="2"/>
            <a:r>
              <a:rPr lang="en-US" dirty="0"/>
              <a:t>System changes possible? </a:t>
            </a:r>
          </a:p>
          <a:p>
            <a:pPr lvl="2"/>
            <a:r>
              <a:rPr lang="en-US" dirty="0"/>
              <a:t>Ability to re-brand</a:t>
            </a:r>
          </a:p>
        </p:txBody>
      </p:sp>
    </p:spTree>
    <p:extLst>
      <p:ext uri="{BB962C8B-B14F-4D97-AF65-F5344CB8AC3E}">
        <p14:creationId xmlns:p14="http://schemas.microsoft.com/office/powerpoint/2010/main" val="1364001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EE876-03CE-4A18-6D7C-B57467757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B8D1-9D02-ACDC-806F-5DCC1DF8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C3CE6-1E00-BE9A-39D8-6A0C77E7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8184"/>
            <a:ext cx="10515600" cy="2468881"/>
          </a:xfrm>
        </p:spPr>
        <p:txBody>
          <a:bodyPr numCol="2"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FDD Review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Consistent Disclosure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Registration State Compliance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Litigation</a:t>
            </a:r>
            <a:endParaRPr lang="en-US" b="0" dirty="0">
              <a:latin typeface="+mn-lt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FPRs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Franchise Sales Practices 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Pre-Sale Marketing Materials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Releases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61B02-75FC-2995-8F68-A35ACAA6BAA7}"/>
              </a:ext>
            </a:extLst>
          </p:cNvPr>
          <p:cNvSpPr txBox="1"/>
          <p:nvPr/>
        </p:nvSpPr>
        <p:spPr>
          <a:xfrm>
            <a:off x="2505456" y="1650935"/>
            <a:ext cx="5807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Regulatory Compliance Assessment</a:t>
            </a:r>
          </a:p>
        </p:txBody>
      </p:sp>
    </p:spTree>
    <p:extLst>
      <p:ext uri="{BB962C8B-B14F-4D97-AF65-F5344CB8AC3E}">
        <p14:creationId xmlns:p14="http://schemas.microsoft.com/office/powerpoint/2010/main" val="6740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678FE-A8D8-75F8-2647-719EB87FF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7B55-4EFC-FB53-F1E8-6B44E4E4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FC49E-4D64-2F3A-4612-C5EB2992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dirty="0"/>
              <a:t>Eli </a:t>
            </a:r>
            <a:r>
              <a:rPr lang="en-US" dirty="0" err="1"/>
              <a:t>Bensignor</a:t>
            </a:r>
            <a:endParaRPr lang="en-US" dirty="0"/>
          </a:p>
          <a:p>
            <a:pPr marL="0" lvl="1" indent="0">
              <a:lnSpc>
                <a:spcPct val="70000"/>
              </a:lnSpc>
              <a:buNone/>
            </a:pPr>
            <a:r>
              <a:rPr lang="en-US" sz="2200" b="1" dirty="0"/>
              <a:t>Lathrop GPM LLP</a:t>
            </a:r>
          </a:p>
          <a:p>
            <a:pPr marL="0" lvl="1" indent="0">
              <a:lnSpc>
                <a:spcPct val="70000"/>
              </a:lnSpc>
              <a:buNone/>
            </a:pPr>
            <a:r>
              <a:rPr lang="en-US" sz="2200" dirty="0"/>
              <a:t>eli.bensignor@lathropgpm.com</a:t>
            </a:r>
          </a:p>
          <a:p>
            <a:pPr marL="914400" lvl="2" indent="0">
              <a:lnSpc>
                <a:spcPct val="70000"/>
              </a:lnSpc>
              <a:buNone/>
            </a:pPr>
            <a:endParaRPr lang="en-US" dirty="0"/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Andrae Marrocco</a:t>
            </a:r>
          </a:p>
          <a:p>
            <a:pPr marL="0" lvl="1" indent="0">
              <a:lnSpc>
                <a:spcPct val="70000"/>
              </a:lnSpc>
              <a:buNone/>
            </a:pPr>
            <a:r>
              <a:rPr lang="en-US" sz="2200" b="1" dirty="0"/>
              <a:t>McMillan LLP</a:t>
            </a:r>
          </a:p>
          <a:p>
            <a:pPr marL="0" lvl="2" indent="0">
              <a:lnSpc>
                <a:spcPct val="70000"/>
              </a:lnSpc>
              <a:buNone/>
            </a:pPr>
            <a:r>
              <a:rPr lang="es-ES" sz="2200" dirty="0"/>
              <a:t>andrae.marrocco@mcmillan.ca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1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21084-1904-DAA6-8C4C-6DDA1E864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3961-6E8B-2C54-5321-18E2491DE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2F8C-61E2-419D-5305-48C3A8AE1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Inquiries/Talking to Stakeholders</a:t>
            </a:r>
          </a:p>
          <a:p>
            <a:pPr lvl="1"/>
            <a:r>
              <a:rPr lang="en-US" dirty="0"/>
              <a:t>Franchisees</a:t>
            </a:r>
          </a:p>
          <a:p>
            <a:pPr lvl="1"/>
            <a:r>
              <a:rPr lang="en-US" dirty="0"/>
              <a:t>Landlords</a:t>
            </a:r>
          </a:p>
          <a:p>
            <a:pPr lvl="1"/>
            <a:r>
              <a:rPr lang="en-US" dirty="0"/>
              <a:t>Suppliers</a:t>
            </a:r>
          </a:p>
          <a:p>
            <a:pPr lvl="1"/>
            <a:r>
              <a:rPr lang="en-US" dirty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3294213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6C80-AA92-111B-67E5-BD4B25C14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3B12-8916-7B66-6F0D-26E828F8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Seller’s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9073-2B77-F8CA-52C3-6D2841D1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Buyer Stability/Ability to Close</a:t>
            </a:r>
          </a:p>
          <a:p>
            <a:r>
              <a:rPr lang="en-US" dirty="0"/>
              <a:t>Is the Buyer a “Good Fit”?</a:t>
            </a:r>
          </a:p>
          <a:p>
            <a:pPr lvl="1"/>
            <a:r>
              <a:rPr lang="en-US" dirty="0"/>
              <a:t>Will employees be taken care of? </a:t>
            </a:r>
          </a:p>
          <a:p>
            <a:pPr lvl="1"/>
            <a:r>
              <a:rPr lang="en-US" dirty="0"/>
              <a:t>Values and reputation — Do they matter? </a:t>
            </a:r>
          </a:p>
          <a:p>
            <a:pPr lvl="1"/>
            <a:r>
              <a:rPr lang="en-US" dirty="0"/>
              <a:t>Will there be an ongoing relationship post-close? </a:t>
            </a:r>
          </a:p>
        </p:txBody>
      </p:sp>
    </p:spTree>
    <p:extLst>
      <p:ext uri="{BB962C8B-B14F-4D97-AF65-F5344CB8AC3E}">
        <p14:creationId xmlns:p14="http://schemas.microsoft.com/office/powerpoint/2010/main" val="195010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6990-75F0-1777-0666-719F8935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3979-A993-75B3-5A44-400B0AFD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</a:t>
            </a:r>
            <a:br>
              <a:rPr lang="en-US" dirty="0"/>
            </a:br>
            <a:r>
              <a:rPr lang="en-US" dirty="0"/>
              <a:t>Purchase Agreement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66D3-C809-79C6-615B-D365301B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Representations and Warranties</a:t>
            </a:r>
          </a:p>
          <a:p>
            <a:pPr lvl="1"/>
            <a:r>
              <a:rPr lang="en-US" dirty="0"/>
              <a:t>R&amp;W insurance?</a:t>
            </a:r>
          </a:p>
          <a:p>
            <a:pPr lvl="1"/>
            <a:r>
              <a:rPr lang="en-US" dirty="0"/>
              <a:t>Knowledge qualifiers</a:t>
            </a:r>
          </a:p>
          <a:p>
            <a:pPr lvl="1"/>
            <a:r>
              <a:rPr lang="en-US" dirty="0"/>
              <a:t>Schedules</a:t>
            </a:r>
          </a:p>
          <a:p>
            <a:pPr lvl="1"/>
            <a:r>
              <a:rPr lang="en-US" dirty="0"/>
              <a:t>Survival periods</a:t>
            </a:r>
          </a:p>
        </p:txBody>
      </p:sp>
    </p:spTree>
    <p:extLst>
      <p:ext uri="{BB962C8B-B14F-4D97-AF65-F5344CB8AC3E}">
        <p14:creationId xmlns:p14="http://schemas.microsoft.com/office/powerpoint/2010/main" val="409073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41D2-801E-6E56-2464-964DA664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4C37-21D9-1659-079F-3E1EFC2E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</a:t>
            </a:r>
            <a:br>
              <a:rPr lang="en-US" dirty="0"/>
            </a:br>
            <a:r>
              <a:rPr lang="en-US" dirty="0"/>
              <a:t>Purchase Agreement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41FA-D4F3-E588-A07D-23ACE978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Indemnification</a:t>
            </a:r>
          </a:p>
          <a:p>
            <a:r>
              <a:rPr lang="en-US" dirty="0"/>
              <a:t>Purchase Price Adjustments</a:t>
            </a:r>
          </a:p>
          <a:p>
            <a:r>
              <a:rPr lang="en-US" dirty="0"/>
              <a:t>Holdbacks</a:t>
            </a:r>
          </a:p>
          <a:p>
            <a:r>
              <a:rPr lang="en-US" dirty="0"/>
              <a:t>Escrow</a:t>
            </a:r>
          </a:p>
        </p:txBody>
      </p:sp>
    </p:spTree>
    <p:extLst>
      <p:ext uri="{BB962C8B-B14F-4D97-AF65-F5344CB8AC3E}">
        <p14:creationId xmlns:p14="http://schemas.microsoft.com/office/powerpoint/2010/main" val="1943622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91B6-8727-26DA-13F9-09043483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B0FB-A900-014B-E176-ADF057C4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</a:t>
            </a:r>
            <a:br>
              <a:rPr lang="en-US" dirty="0"/>
            </a:br>
            <a:r>
              <a:rPr lang="en-US" dirty="0"/>
              <a:t>Purchase Agreement Negotiations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80A3-B728-497F-475C-875736389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Roll-Over Equity</a:t>
            </a:r>
          </a:p>
          <a:p>
            <a:r>
              <a:rPr lang="en-US" dirty="0"/>
              <a:t>Earn-Outs</a:t>
            </a:r>
          </a:p>
          <a:p>
            <a:r>
              <a:rPr lang="en-US" dirty="0"/>
              <a:t>Post-Closing Employment or Consulting Agreements</a:t>
            </a:r>
          </a:p>
        </p:txBody>
      </p:sp>
    </p:spTree>
    <p:extLst>
      <p:ext uri="{BB962C8B-B14F-4D97-AF65-F5344CB8AC3E}">
        <p14:creationId xmlns:p14="http://schemas.microsoft.com/office/powerpoint/2010/main" val="20068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A2426-26C6-3159-5AE5-D0099B65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0FAA-946A-F5A7-2589-F17226AC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0B3D-957A-15B1-6C60-3758F654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Finalization of Purchase Agreement and Schedules</a:t>
            </a:r>
          </a:p>
          <a:p>
            <a:r>
              <a:rPr lang="en-US" dirty="0"/>
              <a:t>Closing Statement of Cash Flows</a:t>
            </a:r>
          </a:p>
          <a:p>
            <a:r>
              <a:rPr lang="en-US" dirty="0"/>
              <a:t>Wiring of Funds</a:t>
            </a:r>
          </a:p>
          <a:p>
            <a:r>
              <a:rPr lang="en-US" dirty="0"/>
              <a:t>Release of Signed Agreements</a:t>
            </a:r>
          </a:p>
        </p:txBody>
      </p:sp>
    </p:spTree>
    <p:extLst>
      <p:ext uri="{BB962C8B-B14F-4D97-AF65-F5344CB8AC3E}">
        <p14:creationId xmlns:p14="http://schemas.microsoft.com/office/powerpoint/2010/main" val="9070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B7F41-15F3-CFEC-3956-1CB2CDE6F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ABC7-73A5-B4BB-8D87-F09978B6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Post-Closing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6683-F563-FE37-97EF-35553F0A3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Announcement</a:t>
            </a:r>
          </a:p>
          <a:p>
            <a:r>
              <a:rPr lang="en-US" dirty="0"/>
              <a:t>FDD Amendment</a:t>
            </a:r>
          </a:p>
          <a:p>
            <a:r>
              <a:rPr lang="en-US" dirty="0"/>
              <a:t>Operational Changes</a:t>
            </a:r>
          </a:p>
          <a:p>
            <a:r>
              <a:rPr lang="en-US" dirty="0"/>
              <a:t>Post-Closing Payments; Escrow Release</a:t>
            </a:r>
          </a:p>
        </p:txBody>
      </p:sp>
    </p:spTree>
    <p:extLst>
      <p:ext uri="{BB962C8B-B14F-4D97-AF65-F5344CB8AC3E}">
        <p14:creationId xmlns:p14="http://schemas.microsoft.com/office/powerpoint/2010/main" val="380609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96964-1FE5-B775-8444-CBE32449E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CC32-04A8-BB2A-8C1D-9E6EA56B1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8F6D6-2899-E200-BABC-8D09F6715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C83A-87E6-6326-96EE-F21D545C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18D2-83B7-C4F4-7D28-C934FDC6A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Preparing to Sell a Franchise Company</a:t>
            </a:r>
          </a:p>
          <a:p>
            <a:r>
              <a:rPr lang="en-US" dirty="0"/>
              <a:t>Valuation Considerations </a:t>
            </a:r>
          </a:p>
          <a:p>
            <a:r>
              <a:rPr lang="en-US" dirty="0"/>
              <a:t>Transaction Process</a:t>
            </a:r>
          </a:p>
          <a:p>
            <a:r>
              <a:rPr lang="en-US" dirty="0"/>
              <a:t>Post-Closing Considerations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FBABE-D8F7-7A6A-D37C-F214F871B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371" y="-1"/>
            <a:ext cx="4321630" cy="5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9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0A909-60EF-3FD1-3208-52B67876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2F83-2A3C-B871-F78C-B2A1F591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Sell a Franchise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D1E5-95A0-1C68-8D2D-B62D999BE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System Franchise Agreements </a:t>
            </a:r>
          </a:p>
          <a:p>
            <a:pPr lvl="1"/>
            <a:r>
              <a:rPr lang="en-US" dirty="0"/>
              <a:t>Flexibility to assign?</a:t>
            </a:r>
          </a:p>
          <a:p>
            <a:pPr lvl="1"/>
            <a:r>
              <a:rPr lang="en-US" dirty="0"/>
              <a:t>M&amp;A friendly provisions? </a:t>
            </a:r>
          </a:p>
          <a:p>
            <a:pPr lvl="1"/>
            <a:r>
              <a:rPr lang="en-US" dirty="0"/>
              <a:t>Territorial concerns?</a:t>
            </a:r>
          </a:p>
        </p:txBody>
      </p:sp>
    </p:spTree>
    <p:extLst>
      <p:ext uri="{BB962C8B-B14F-4D97-AF65-F5344CB8AC3E}">
        <p14:creationId xmlns:p14="http://schemas.microsoft.com/office/powerpoint/2010/main" val="204077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4DC0-9171-7F4E-50B5-54AF62E8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6AAD-AFA3-EDB3-4BEC-2D604B04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Sell a Franchise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1726-A1A5-5322-513E-BEB2D3FF7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Organize Franchise Agreements</a:t>
            </a:r>
          </a:p>
          <a:p>
            <a:pPr lvl="1"/>
            <a:r>
              <a:rPr lang="en-US" dirty="0"/>
              <a:t>Different versions?</a:t>
            </a:r>
          </a:p>
          <a:p>
            <a:pPr lvl="1"/>
            <a:r>
              <a:rPr lang="en-US" dirty="0"/>
              <a:t>Amendments?</a:t>
            </a:r>
          </a:p>
          <a:p>
            <a:r>
              <a:rPr lang="en-US" dirty="0"/>
              <a:t>Regulatory Compliance Review</a:t>
            </a:r>
          </a:p>
        </p:txBody>
      </p:sp>
    </p:spTree>
    <p:extLst>
      <p:ext uri="{BB962C8B-B14F-4D97-AF65-F5344CB8AC3E}">
        <p14:creationId xmlns:p14="http://schemas.microsoft.com/office/powerpoint/2010/main" val="308387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F467-ADF9-7B3F-91EA-D7D39F91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206B-38DE-EBB7-419E-F7715B20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Sell a </a:t>
            </a:r>
            <a:br>
              <a:rPr lang="en-US" dirty="0"/>
            </a:br>
            <a:r>
              <a:rPr lang="en-US" dirty="0"/>
              <a:t>Franchise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E75-8CD6-233E-8E08-17462C2DD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Intellectual Property </a:t>
            </a:r>
          </a:p>
          <a:p>
            <a:pPr lvl="1"/>
            <a:r>
              <a:rPr lang="en-US" dirty="0"/>
              <a:t>Registration?</a:t>
            </a:r>
          </a:p>
          <a:p>
            <a:pPr lvl="1"/>
            <a:r>
              <a:rPr lang="en-US" dirty="0"/>
              <a:t>Proper documentation? (TM assignments</a:t>
            </a:r>
          </a:p>
          <a:p>
            <a:pPr marL="457200" lvl="1" indent="238125">
              <a:buNone/>
            </a:pPr>
            <a:r>
              <a:rPr lang="en-US" dirty="0"/>
              <a:t>and license agreements)</a:t>
            </a:r>
          </a:p>
          <a:p>
            <a:pPr lvl="1"/>
            <a:r>
              <a:rPr lang="en-US" dirty="0"/>
              <a:t>Infringers?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639B3-1E6D-0108-ED21-8B9F6CD6C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685" y="0"/>
            <a:ext cx="4188315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1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3FC9-0D17-DCE1-7AF8-77EAB676B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E602-F678-8127-EB8D-15F4CAD5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to Sell a Franchise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6D47-9DB0-F455-6C40-5C48C789C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Resolve Litigation and Reduce Claims </a:t>
            </a:r>
          </a:p>
          <a:p>
            <a:r>
              <a:rPr lang="en-US" dirty="0"/>
              <a:t>Evaluate and Update Sales Process </a:t>
            </a:r>
          </a:p>
          <a:p>
            <a:r>
              <a:rPr lang="en-US" dirty="0"/>
              <a:t>Future Value Enhancement Opportunities</a:t>
            </a:r>
          </a:p>
          <a:p>
            <a:r>
              <a:rPr lang="en-US" dirty="0"/>
              <a:t>Consultation With M&amp;A Advisor </a:t>
            </a:r>
          </a:p>
        </p:txBody>
      </p:sp>
    </p:spTree>
    <p:extLst>
      <p:ext uri="{BB962C8B-B14F-4D97-AF65-F5344CB8AC3E}">
        <p14:creationId xmlns:p14="http://schemas.microsoft.com/office/powerpoint/2010/main" val="87265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046EC-1F3C-BABA-7421-8DC0AC2E7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9EFE-5496-DE04-3A40-F5791348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BB82-8225-7FD7-36E4-A5E3297C1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Royalty Stream</a:t>
            </a:r>
          </a:p>
          <a:p>
            <a:r>
              <a:rPr lang="en-US" dirty="0"/>
              <a:t>Franchisee Profitability</a:t>
            </a:r>
          </a:p>
          <a:p>
            <a:r>
              <a:rPr lang="en-US" dirty="0"/>
              <a:t>Same-Store Sales Growth</a:t>
            </a:r>
          </a:p>
          <a:p>
            <a:r>
              <a:rPr lang="en-US" dirty="0"/>
              <a:t>System Stability</a:t>
            </a:r>
          </a:p>
          <a:p>
            <a:r>
              <a:rPr lang="en-US" dirty="0"/>
              <a:t>Franchisee Pipeline </a:t>
            </a:r>
          </a:p>
          <a:p>
            <a:r>
              <a:rPr lang="en-US" dirty="0"/>
              <a:t>Future Expansion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878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F38A-7C13-4C22-FE0B-373EFE8FA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1035-19B8-7139-389C-829FEF1FB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Process: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DE77-16D1-31DC-5705-B4451621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NDA and Letter of Intent </a:t>
            </a:r>
          </a:p>
          <a:p>
            <a:pPr lvl="1"/>
            <a:r>
              <a:rPr lang="en-US" dirty="0"/>
              <a:t>Non-Disclosure Agreement </a:t>
            </a:r>
          </a:p>
          <a:p>
            <a:pPr lvl="2"/>
            <a:r>
              <a:rPr lang="en-US" dirty="0"/>
              <a:t>Seller may limit access to information </a:t>
            </a:r>
          </a:p>
          <a:p>
            <a:pPr lvl="2"/>
            <a:r>
              <a:rPr lang="en-US" dirty="0"/>
              <a:t>Identification of deal structure (asset sale/equity sale)</a:t>
            </a:r>
          </a:p>
          <a:p>
            <a:pPr lvl="1"/>
            <a:r>
              <a:rPr lang="en-US" dirty="0"/>
              <a:t>Letters of Intent are typically non-binding </a:t>
            </a:r>
          </a:p>
          <a:p>
            <a:pPr lvl="2"/>
            <a:r>
              <a:rPr lang="en-US" dirty="0"/>
              <a:t>Exclusivity period is binding</a:t>
            </a:r>
          </a:p>
        </p:txBody>
      </p:sp>
    </p:spTree>
    <p:extLst>
      <p:ext uri="{BB962C8B-B14F-4D97-AF65-F5344CB8AC3E}">
        <p14:creationId xmlns:p14="http://schemas.microsoft.com/office/powerpoint/2010/main" val="3936175057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Master">
  <a:themeElements>
    <a:clrScheme name="2025 LS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0893B"/>
      </a:accent1>
      <a:accent2>
        <a:srgbClr val="0C8EBD"/>
      </a:accent2>
      <a:accent3>
        <a:srgbClr val="000000"/>
      </a:accent3>
      <a:accent4>
        <a:srgbClr val="0C8EBD"/>
      </a:accent4>
      <a:accent5>
        <a:srgbClr val="F0893B"/>
      </a:accent5>
      <a:accent6>
        <a:srgbClr val="F0893B"/>
      </a:accent6>
      <a:hlink>
        <a:srgbClr val="000000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B65D7EEF2044382D2F89BB90228DB" ma:contentTypeVersion="14" ma:contentTypeDescription="Create a new document." ma:contentTypeScope="" ma:versionID="9068b91ea7e8a00aae1085d45d89e7f1">
  <xsd:schema xmlns:xsd="http://www.w3.org/2001/XMLSchema" xmlns:xs="http://www.w3.org/2001/XMLSchema" xmlns:p="http://schemas.microsoft.com/office/2006/metadata/properties" xmlns:ns2="bd36274d-f798-4aac-8ce7-3fe2f9ed21dc" xmlns:ns3="67254d64-95f4-4e38-9ca6-5d658532d0f3" targetNamespace="http://schemas.microsoft.com/office/2006/metadata/properties" ma:root="true" ma:fieldsID="749401674df52b68fb58fcbb3fc9e176" ns2:_="" ns3:_="">
    <xsd:import namespace="bd36274d-f798-4aac-8ce7-3fe2f9ed21dc"/>
    <xsd:import namespace="67254d64-95f4-4e38-9ca6-5d658532d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6274d-f798-4aac-8ce7-3fe2f9ed2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8817e2-a523-4be4-90df-81107c84ab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54d64-95f4-4e38-9ca6-5d658532d0f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daf82ea-fa65-48e7-9528-094e4a57d7d3}" ma:internalName="TaxCatchAll" ma:showField="CatchAllData" ma:web="67254d64-95f4-4e38-9ca6-5d658532d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254d64-95f4-4e38-9ca6-5d658532d0f3" xsi:nil="true"/>
    <lcf76f155ced4ddcb4097134ff3c332f xmlns="bd36274d-f798-4aac-8ce7-3fe2f9ed21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A3FFF-D5FE-4BDA-A074-586A0AE49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6274d-f798-4aac-8ce7-3fe2f9ed21dc"/>
    <ds:schemaRef ds:uri="67254d64-95f4-4e38-9ca6-5d658532d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9C0451-F184-42A6-B957-0431B9522407}">
  <ds:schemaRefs>
    <ds:schemaRef ds:uri="http://purl.org/dc/dcmitype/"/>
    <ds:schemaRef ds:uri="529b14ad-2be0-47ab-9048-c1aa223709dd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e59ddfe-ebed-4b4b-9e3f-27ec64e766b1"/>
    <ds:schemaRef ds:uri="http://www.w3.org/XML/1998/namespace"/>
    <ds:schemaRef ds:uri="67254d64-95f4-4e38-9ca6-5d658532d0f3"/>
    <ds:schemaRef ds:uri="bd36274d-f798-4aac-8ce7-3fe2f9ed21dc"/>
  </ds:schemaRefs>
</ds:datastoreItem>
</file>

<file path=customXml/itemProps3.xml><?xml version="1.0" encoding="utf-8"?>
<ds:datastoreItem xmlns:ds="http://schemas.openxmlformats.org/officeDocument/2006/customXml" ds:itemID="{6F32D118-DC91-4EC6-87BF-A2C9B1610E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593</Words>
  <Application>Microsoft Office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White Master</vt:lpstr>
      <vt:lpstr>Basics Track: Franchise-Related Mergers &amp; Acquisitions</vt:lpstr>
      <vt:lpstr>Speakers</vt:lpstr>
      <vt:lpstr>Overview</vt:lpstr>
      <vt:lpstr>Preparing to Sell a Franchise Company</vt:lpstr>
      <vt:lpstr>Preparing to Sell a Franchise Company</vt:lpstr>
      <vt:lpstr>Preparing to Sell a  Franchise Company</vt:lpstr>
      <vt:lpstr>Preparing to Sell a Franchise Company</vt:lpstr>
      <vt:lpstr>Assessing Valuation</vt:lpstr>
      <vt:lpstr>Transaction Process: Overview</vt:lpstr>
      <vt:lpstr>Transaction Process: Overview</vt:lpstr>
      <vt:lpstr>Transaction Process:  Franchise Sales Compliance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Due Diligence</vt:lpstr>
      <vt:lpstr>Transaction Process: Seller’s Due Diligence</vt:lpstr>
      <vt:lpstr>Transaction Process: Purchase Agreement Negotiations</vt:lpstr>
      <vt:lpstr>Transaction Process: Purchase Agreement Negotiations</vt:lpstr>
      <vt:lpstr>Transaction Process: Purchase Agreement Negotiations</vt:lpstr>
      <vt:lpstr>Transaction Process: Closing</vt:lpstr>
      <vt:lpstr>Post-Closing Considerations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Aaliyah Smith</dc:creator>
  <cp:lastModifiedBy>Anita Smith</cp:lastModifiedBy>
  <cp:revision>13</cp:revision>
  <dcterms:created xsi:type="dcterms:W3CDTF">2024-02-12T15:31:28Z</dcterms:created>
  <dcterms:modified xsi:type="dcterms:W3CDTF">2025-04-16T21:32:52Z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0x010100982B65D7EEF2044382D2F89BB90228DB</vt:lpwstr>
  </property>
  <property fmtid="{D5CDD505-2E9C-101B-9397-08002B2CF9AE}" pid="4" name="Order">
    <vt:r8>12093500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