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04" r:id="rId2"/>
    <p:sldId id="256" r:id="rId3"/>
    <p:sldId id="689" r:id="rId4"/>
    <p:sldId id="690" r:id="rId5"/>
    <p:sldId id="662" r:id="rId6"/>
    <p:sldId id="668" r:id="rId7"/>
    <p:sldId id="669" r:id="rId8"/>
    <p:sldId id="670" r:id="rId9"/>
    <p:sldId id="671" r:id="rId10"/>
    <p:sldId id="672" r:id="rId11"/>
    <p:sldId id="673" r:id="rId12"/>
    <p:sldId id="674" r:id="rId13"/>
    <p:sldId id="675" r:id="rId14"/>
    <p:sldId id="676" r:id="rId15"/>
    <p:sldId id="685" r:id="rId16"/>
    <p:sldId id="688" r:id="rId17"/>
    <p:sldId id="686" r:id="rId18"/>
    <p:sldId id="687" r:id="rId19"/>
    <p:sldId id="696" r:id="rId20"/>
    <p:sldId id="700" r:id="rId21"/>
    <p:sldId id="716" r:id="rId22"/>
    <p:sldId id="701" r:id="rId23"/>
    <p:sldId id="702" r:id="rId24"/>
    <p:sldId id="703" r:id="rId25"/>
    <p:sldId id="705" r:id="rId26"/>
    <p:sldId id="706" r:id="rId27"/>
    <p:sldId id="707" r:id="rId28"/>
    <p:sldId id="708" r:id="rId29"/>
    <p:sldId id="691" r:id="rId30"/>
    <p:sldId id="692" r:id="rId31"/>
    <p:sldId id="713" r:id="rId32"/>
    <p:sldId id="709" r:id="rId33"/>
    <p:sldId id="710" r:id="rId34"/>
    <p:sldId id="694" r:id="rId35"/>
    <p:sldId id="712" r:id="rId36"/>
    <p:sldId id="711" r:id="rId37"/>
    <p:sldId id="658" r:id="rId38"/>
    <p:sldId id="663" r:id="rId39"/>
    <p:sldId id="718" r:id="rId40"/>
    <p:sldId id="717" r:id="rId41"/>
    <p:sldId id="645" r:id="rId42"/>
    <p:sldId id="646" r:id="rId43"/>
    <p:sldId id="647" r:id="rId44"/>
    <p:sldId id="648" r:id="rId45"/>
    <p:sldId id="649" r:id="rId46"/>
    <p:sldId id="650" r:id="rId47"/>
    <p:sldId id="651" r:id="rId48"/>
    <p:sldId id="652" r:id="rId49"/>
    <p:sldId id="303" r:id="rId50"/>
    <p:sldId id="666" r:id="rId51"/>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246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F56E7-AE34-483E-B8B7-806287C390CE}" v="9" dt="2024-11-13T18:16:48.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9" autoAdjust="0"/>
    <p:restoredTop sz="90073" autoAdjust="0"/>
  </p:normalViewPr>
  <p:slideViewPr>
    <p:cSldViewPr>
      <p:cViewPr varScale="1">
        <p:scale>
          <a:sx n="99" d="100"/>
          <a:sy n="99" d="100"/>
        </p:scale>
        <p:origin x="480" y="7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8CEC3D-96F7-401F-9673-3EE7F75C9C5B}" type="datetimeFigureOut">
              <a:rPr lang="en-US"/>
              <a:t>11/18/2024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32BCF4-D26D-4DAF-9F57-FE1E61FE7935}" type="datetimeFigureOut">
              <a:rPr lang="en-US"/>
              <a:t>11/18/2024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81CFA-D4F4-DA31-B8CB-444D7935E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7C4E6-0C80-6210-C76C-244FC8864C7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207F903-E540-4EE0-1746-E427852E634F}"/>
              </a:ext>
            </a:extLst>
          </p:cNvPr>
          <p:cNvSpPr>
            <a:spLocks noGrp="1"/>
          </p:cNvSpPr>
          <p:nvPr>
            <p:ph type="sldNum" sz="quarter" idx="5"/>
          </p:nvPr>
        </p:nvSpPr>
        <p:spPr/>
        <p:txBody>
          <a:bodyPr/>
          <a:lstStyle/>
          <a:p>
            <a:fld id="{5FB91549-43BF-425A-AF25-75262019208C}" type="slidenum">
              <a:rPr lang="en-US" smtClean="0"/>
              <a:t>1</a:t>
            </a:fld>
            <a:endParaRPr lang="en-US"/>
          </a:p>
        </p:txBody>
      </p:sp>
    </p:spTree>
    <p:extLst>
      <p:ext uri="{BB962C8B-B14F-4D97-AF65-F5344CB8AC3E}">
        <p14:creationId xmlns:p14="http://schemas.microsoft.com/office/powerpoint/2010/main" val="280471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CCBF0-6DA4-6267-346E-6FDD35C8E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A050F-F35C-65C3-D1E8-0586E1BFFA9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C65CACE-5B22-1A66-576A-528430DFB5E1}"/>
              </a:ext>
            </a:extLst>
          </p:cNvPr>
          <p:cNvSpPr>
            <a:spLocks noGrp="1"/>
          </p:cNvSpPr>
          <p:nvPr>
            <p:ph type="sldNum" sz="quarter" idx="5"/>
          </p:nvPr>
        </p:nvSpPr>
        <p:spPr/>
        <p:txBody>
          <a:bodyPr/>
          <a:lstStyle/>
          <a:p>
            <a:fld id="{5FB91549-43BF-425A-AF25-75262019208C}" type="slidenum">
              <a:rPr lang="en-US" smtClean="0"/>
              <a:t>10</a:t>
            </a:fld>
            <a:endParaRPr lang="en-US"/>
          </a:p>
        </p:txBody>
      </p:sp>
    </p:spTree>
    <p:extLst>
      <p:ext uri="{BB962C8B-B14F-4D97-AF65-F5344CB8AC3E}">
        <p14:creationId xmlns:p14="http://schemas.microsoft.com/office/powerpoint/2010/main" val="375093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897A4-1A05-F866-F471-20C9A64A6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586B8-51E3-4D4E-E223-6E0701246C27}"/>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7A1BCD2-0A7C-6B40-8CD3-F42ED2328E6D}"/>
              </a:ext>
            </a:extLst>
          </p:cNvPr>
          <p:cNvSpPr>
            <a:spLocks noGrp="1"/>
          </p:cNvSpPr>
          <p:nvPr>
            <p:ph type="sldNum" sz="quarter" idx="5"/>
          </p:nvPr>
        </p:nvSpPr>
        <p:spPr/>
        <p:txBody>
          <a:bodyPr/>
          <a:lstStyle/>
          <a:p>
            <a:fld id="{5FB91549-43BF-425A-AF25-75262019208C}" type="slidenum">
              <a:rPr lang="en-US" smtClean="0"/>
              <a:t>11</a:t>
            </a:fld>
            <a:endParaRPr lang="en-US"/>
          </a:p>
        </p:txBody>
      </p:sp>
    </p:spTree>
    <p:extLst>
      <p:ext uri="{BB962C8B-B14F-4D97-AF65-F5344CB8AC3E}">
        <p14:creationId xmlns:p14="http://schemas.microsoft.com/office/powerpoint/2010/main" val="91662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37B9-7D58-7EDB-625C-E6E9ACD94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87C88-7BFF-FD61-BE72-4F0CFA78AF4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15461D5-8B6F-AE1E-034E-85F5CC6A7182}"/>
              </a:ext>
            </a:extLst>
          </p:cNvPr>
          <p:cNvSpPr>
            <a:spLocks noGrp="1"/>
          </p:cNvSpPr>
          <p:nvPr>
            <p:ph type="sldNum" sz="quarter" idx="5"/>
          </p:nvPr>
        </p:nvSpPr>
        <p:spPr/>
        <p:txBody>
          <a:bodyPr/>
          <a:lstStyle/>
          <a:p>
            <a:fld id="{5FB91549-43BF-425A-AF25-75262019208C}" type="slidenum">
              <a:rPr lang="en-US" smtClean="0"/>
              <a:t>12</a:t>
            </a:fld>
            <a:endParaRPr lang="en-US"/>
          </a:p>
        </p:txBody>
      </p:sp>
    </p:spTree>
    <p:extLst>
      <p:ext uri="{BB962C8B-B14F-4D97-AF65-F5344CB8AC3E}">
        <p14:creationId xmlns:p14="http://schemas.microsoft.com/office/powerpoint/2010/main" val="282985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C1BE-7317-35FC-D23E-20B766569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EB4D2-ABC6-4F5B-F8AA-E5C0AC3CE35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3C28899-7849-2DC4-123E-EB2CAD5B9FE4}"/>
              </a:ext>
            </a:extLst>
          </p:cNvPr>
          <p:cNvSpPr>
            <a:spLocks noGrp="1"/>
          </p:cNvSpPr>
          <p:nvPr>
            <p:ph type="sldNum" sz="quarter" idx="5"/>
          </p:nvPr>
        </p:nvSpPr>
        <p:spPr/>
        <p:txBody>
          <a:bodyPr/>
          <a:lstStyle/>
          <a:p>
            <a:fld id="{5FB91549-43BF-425A-AF25-75262019208C}" type="slidenum">
              <a:rPr lang="en-US" smtClean="0"/>
              <a:t>13</a:t>
            </a:fld>
            <a:endParaRPr lang="en-US"/>
          </a:p>
        </p:txBody>
      </p:sp>
    </p:spTree>
    <p:extLst>
      <p:ext uri="{BB962C8B-B14F-4D97-AF65-F5344CB8AC3E}">
        <p14:creationId xmlns:p14="http://schemas.microsoft.com/office/powerpoint/2010/main" val="22376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49200-16CA-1885-27AB-F7B825665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4855A-9946-4B83-EFFF-B881A2162C3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F030813-6256-B1BD-E757-D9495EFD5D65}"/>
              </a:ext>
            </a:extLst>
          </p:cNvPr>
          <p:cNvSpPr>
            <a:spLocks noGrp="1"/>
          </p:cNvSpPr>
          <p:nvPr>
            <p:ph type="sldNum" sz="quarter" idx="5"/>
          </p:nvPr>
        </p:nvSpPr>
        <p:spPr/>
        <p:txBody>
          <a:bodyPr/>
          <a:lstStyle/>
          <a:p>
            <a:fld id="{5FB91549-43BF-425A-AF25-75262019208C}" type="slidenum">
              <a:rPr lang="en-US" smtClean="0"/>
              <a:t>14</a:t>
            </a:fld>
            <a:endParaRPr lang="en-US"/>
          </a:p>
        </p:txBody>
      </p:sp>
    </p:spTree>
    <p:extLst>
      <p:ext uri="{BB962C8B-B14F-4D97-AF65-F5344CB8AC3E}">
        <p14:creationId xmlns:p14="http://schemas.microsoft.com/office/powerpoint/2010/main" val="11673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F8B36-26F5-4CBC-B21B-914C5AABC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18599-4304-FFA5-D01C-073F352886B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57B050B-5823-BE51-4C80-35D9C2253365}"/>
              </a:ext>
            </a:extLst>
          </p:cNvPr>
          <p:cNvSpPr>
            <a:spLocks noGrp="1"/>
          </p:cNvSpPr>
          <p:nvPr>
            <p:ph type="sldNum" sz="quarter" idx="5"/>
          </p:nvPr>
        </p:nvSpPr>
        <p:spPr/>
        <p:txBody>
          <a:bodyPr/>
          <a:lstStyle/>
          <a:p>
            <a:fld id="{5FB91549-43BF-425A-AF25-75262019208C}" type="slidenum">
              <a:rPr lang="en-US" smtClean="0"/>
              <a:t>15</a:t>
            </a:fld>
            <a:endParaRPr lang="en-US"/>
          </a:p>
        </p:txBody>
      </p:sp>
    </p:spTree>
    <p:extLst>
      <p:ext uri="{BB962C8B-B14F-4D97-AF65-F5344CB8AC3E}">
        <p14:creationId xmlns:p14="http://schemas.microsoft.com/office/powerpoint/2010/main" val="52824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08D86-965F-BA7A-E9FE-84095118E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C6C7D-DEA5-D061-1C12-7965D65B854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90AAE53-E119-A5CB-D4EB-847207718587}"/>
              </a:ext>
            </a:extLst>
          </p:cNvPr>
          <p:cNvSpPr>
            <a:spLocks noGrp="1"/>
          </p:cNvSpPr>
          <p:nvPr>
            <p:ph type="sldNum" sz="quarter" idx="5"/>
          </p:nvPr>
        </p:nvSpPr>
        <p:spPr/>
        <p:txBody>
          <a:bodyPr/>
          <a:lstStyle/>
          <a:p>
            <a:fld id="{5FB91549-43BF-425A-AF25-75262019208C}" type="slidenum">
              <a:rPr lang="en-US" smtClean="0"/>
              <a:t>16</a:t>
            </a:fld>
            <a:endParaRPr lang="en-US"/>
          </a:p>
        </p:txBody>
      </p:sp>
    </p:spTree>
    <p:extLst>
      <p:ext uri="{BB962C8B-B14F-4D97-AF65-F5344CB8AC3E}">
        <p14:creationId xmlns:p14="http://schemas.microsoft.com/office/powerpoint/2010/main" val="64350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C4EF2-7AFA-52C8-CCCC-424C07650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86A5F-8407-29FD-2EA8-756AC6D9536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447FB2D-4861-3B14-2D29-E9CDCFA7AC49}"/>
              </a:ext>
            </a:extLst>
          </p:cNvPr>
          <p:cNvSpPr>
            <a:spLocks noGrp="1"/>
          </p:cNvSpPr>
          <p:nvPr>
            <p:ph type="sldNum" sz="quarter" idx="5"/>
          </p:nvPr>
        </p:nvSpPr>
        <p:spPr/>
        <p:txBody>
          <a:bodyPr/>
          <a:lstStyle/>
          <a:p>
            <a:fld id="{5FB91549-43BF-425A-AF25-75262019208C}" type="slidenum">
              <a:rPr lang="en-US" smtClean="0"/>
              <a:t>17</a:t>
            </a:fld>
            <a:endParaRPr lang="en-US"/>
          </a:p>
        </p:txBody>
      </p:sp>
    </p:spTree>
    <p:extLst>
      <p:ext uri="{BB962C8B-B14F-4D97-AF65-F5344CB8AC3E}">
        <p14:creationId xmlns:p14="http://schemas.microsoft.com/office/powerpoint/2010/main" val="550717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79FEB-39E5-6E98-01C1-CD799BE96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EFAF4-EEB8-F9BA-07EB-C973AB7B620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327CAFA-E382-349A-9D20-46F37BFF3748}"/>
              </a:ext>
            </a:extLst>
          </p:cNvPr>
          <p:cNvSpPr>
            <a:spLocks noGrp="1"/>
          </p:cNvSpPr>
          <p:nvPr>
            <p:ph type="sldNum" sz="quarter" idx="5"/>
          </p:nvPr>
        </p:nvSpPr>
        <p:spPr/>
        <p:txBody>
          <a:bodyPr/>
          <a:lstStyle/>
          <a:p>
            <a:fld id="{5FB91549-43BF-425A-AF25-75262019208C}" type="slidenum">
              <a:rPr lang="en-US" smtClean="0"/>
              <a:t>18</a:t>
            </a:fld>
            <a:endParaRPr lang="en-US"/>
          </a:p>
        </p:txBody>
      </p:sp>
    </p:spTree>
    <p:extLst>
      <p:ext uri="{BB962C8B-B14F-4D97-AF65-F5344CB8AC3E}">
        <p14:creationId xmlns:p14="http://schemas.microsoft.com/office/powerpoint/2010/main" val="367543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691B-EB90-D99E-2FA0-3E74483FF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EC53D-CAD7-DEDD-C4A3-A658E000E41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01FBF71-5743-D68F-66F6-71D45C1EF2BB}"/>
              </a:ext>
            </a:extLst>
          </p:cNvPr>
          <p:cNvSpPr>
            <a:spLocks noGrp="1"/>
          </p:cNvSpPr>
          <p:nvPr>
            <p:ph type="sldNum" sz="quarter" idx="5"/>
          </p:nvPr>
        </p:nvSpPr>
        <p:spPr/>
        <p:txBody>
          <a:bodyPr/>
          <a:lstStyle/>
          <a:p>
            <a:fld id="{5FB91549-43BF-425A-AF25-75262019208C}" type="slidenum">
              <a:rPr lang="en-US" smtClean="0"/>
              <a:t>19</a:t>
            </a:fld>
            <a:endParaRPr lang="en-US"/>
          </a:p>
        </p:txBody>
      </p:sp>
    </p:spTree>
    <p:extLst>
      <p:ext uri="{BB962C8B-B14F-4D97-AF65-F5344CB8AC3E}">
        <p14:creationId xmlns:p14="http://schemas.microsoft.com/office/powerpoint/2010/main" val="258687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2</a:t>
            </a:fld>
            <a:endParaRPr lang="en-US"/>
          </a:p>
        </p:txBody>
      </p:sp>
    </p:spTree>
    <p:extLst>
      <p:ext uri="{BB962C8B-B14F-4D97-AF65-F5344CB8AC3E}">
        <p14:creationId xmlns:p14="http://schemas.microsoft.com/office/powerpoint/2010/main" val="1680482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766A8-B407-7F14-9ECE-BDC5114FF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C000B-5628-29E2-CA8B-F549E2F8D99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E1D9E39-62A7-1551-B8D2-7E16BC0A66A5}"/>
              </a:ext>
            </a:extLst>
          </p:cNvPr>
          <p:cNvSpPr>
            <a:spLocks noGrp="1"/>
          </p:cNvSpPr>
          <p:nvPr>
            <p:ph type="sldNum" sz="quarter" idx="5"/>
          </p:nvPr>
        </p:nvSpPr>
        <p:spPr/>
        <p:txBody>
          <a:bodyPr/>
          <a:lstStyle/>
          <a:p>
            <a:fld id="{5FB91549-43BF-425A-AF25-75262019208C}" type="slidenum">
              <a:rPr lang="en-US" smtClean="0"/>
              <a:t>20</a:t>
            </a:fld>
            <a:endParaRPr lang="en-US"/>
          </a:p>
        </p:txBody>
      </p:sp>
    </p:spTree>
    <p:extLst>
      <p:ext uri="{BB962C8B-B14F-4D97-AF65-F5344CB8AC3E}">
        <p14:creationId xmlns:p14="http://schemas.microsoft.com/office/powerpoint/2010/main" val="359428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E48C2-7C17-998F-ACDE-F315F0384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43DB9-9AD4-C57B-7865-DEC09D34EB1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04878D2-70A0-A4FB-850D-A03609CDFE8F}"/>
              </a:ext>
            </a:extLst>
          </p:cNvPr>
          <p:cNvSpPr>
            <a:spLocks noGrp="1"/>
          </p:cNvSpPr>
          <p:nvPr>
            <p:ph type="sldNum" sz="quarter" idx="5"/>
          </p:nvPr>
        </p:nvSpPr>
        <p:spPr/>
        <p:txBody>
          <a:bodyPr/>
          <a:lstStyle/>
          <a:p>
            <a:fld id="{5FB91549-43BF-425A-AF25-75262019208C}" type="slidenum">
              <a:rPr lang="en-US" smtClean="0"/>
              <a:t>22</a:t>
            </a:fld>
            <a:endParaRPr lang="en-US"/>
          </a:p>
        </p:txBody>
      </p:sp>
    </p:spTree>
    <p:extLst>
      <p:ext uri="{BB962C8B-B14F-4D97-AF65-F5344CB8AC3E}">
        <p14:creationId xmlns:p14="http://schemas.microsoft.com/office/powerpoint/2010/main" val="101844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91C5-D6D7-CEE3-D9E7-4B5802917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E3462-CD25-BF67-441D-A3C0CC092D9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22A6E23-213A-0C0F-F5AA-E26B284380BB}"/>
              </a:ext>
            </a:extLst>
          </p:cNvPr>
          <p:cNvSpPr>
            <a:spLocks noGrp="1"/>
          </p:cNvSpPr>
          <p:nvPr>
            <p:ph type="sldNum" sz="quarter" idx="5"/>
          </p:nvPr>
        </p:nvSpPr>
        <p:spPr/>
        <p:txBody>
          <a:bodyPr/>
          <a:lstStyle/>
          <a:p>
            <a:fld id="{5FB91549-43BF-425A-AF25-75262019208C}" type="slidenum">
              <a:rPr lang="en-US" smtClean="0"/>
              <a:t>23</a:t>
            </a:fld>
            <a:endParaRPr lang="en-US"/>
          </a:p>
        </p:txBody>
      </p:sp>
    </p:spTree>
    <p:extLst>
      <p:ext uri="{BB962C8B-B14F-4D97-AF65-F5344CB8AC3E}">
        <p14:creationId xmlns:p14="http://schemas.microsoft.com/office/powerpoint/2010/main" val="3485747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60B3-E17D-5FB5-DBD0-3FCFCC1C4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597A3-30E1-24A3-1E29-D38BF7C02FE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148BBF0-C1F2-D229-5AC4-A752087BFE3E}"/>
              </a:ext>
            </a:extLst>
          </p:cNvPr>
          <p:cNvSpPr>
            <a:spLocks noGrp="1"/>
          </p:cNvSpPr>
          <p:nvPr>
            <p:ph type="sldNum" sz="quarter" idx="5"/>
          </p:nvPr>
        </p:nvSpPr>
        <p:spPr/>
        <p:txBody>
          <a:bodyPr/>
          <a:lstStyle/>
          <a:p>
            <a:fld id="{5FB91549-43BF-425A-AF25-75262019208C}" type="slidenum">
              <a:rPr lang="en-US" smtClean="0"/>
              <a:t>24</a:t>
            </a:fld>
            <a:endParaRPr lang="en-US"/>
          </a:p>
        </p:txBody>
      </p:sp>
    </p:spTree>
    <p:extLst>
      <p:ext uri="{BB962C8B-B14F-4D97-AF65-F5344CB8AC3E}">
        <p14:creationId xmlns:p14="http://schemas.microsoft.com/office/powerpoint/2010/main" val="2515818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2BD87-85D1-4E5A-A44D-CCB4AEFB5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B20D6-0C5B-ED3F-3515-B6D6976B1FC7}"/>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6EC8763-C37E-26FB-78F4-D3F2F879D9E8}"/>
              </a:ext>
            </a:extLst>
          </p:cNvPr>
          <p:cNvSpPr>
            <a:spLocks noGrp="1"/>
          </p:cNvSpPr>
          <p:nvPr>
            <p:ph type="sldNum" sz="quarter" idx="5"/>
          </p:nvPr>
        </p:nvSpPr>
        <p:spPr/>
        <p:txBody>
          <a:bodyPr/>
          <a:lstStyle/>
          <a:p>
            <a:fld id="{5FB91549-43BF-425A-AF25-75262019208C}" type="slidenum">
              <a:rPr lang="en-US" smtClean="0"/>
              <a:t>25</a:t>
            </a:fld>
            <a:endParaRPr lang="en-US"/>
          </a:p>
        </p:txBody>
      </p:sp>
    </p:spTree>
    <p:extLst>
      <p:ext uri="{BB962C8B-B14F-4D97-AF65-F5344CB8AC3E}">
        <p14:creationId xmlns:p14="http://schemas.microsoft.com/office/powerpoint/2010/main" val="836682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DFC90-9A76-43E2-8ACD-16937E51B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4AAD1-21BC-884E-F9E1-1A164E9027D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F64A047-40BB-446F-2FDF-5600037A0DBC}"/>
              </a:ext>
            </a:extLst>
          </p:cNvPr>
          <p:cNvSpPr>
            <a:spLocks noGrp="1"/>
          </p:cNvSpPr>
          <p:nvPr>
            <p:ph type="sldNum" sz="quarter" idx="5"/>
          </p:nvPr>
        </p:nvSpPr>
        <p:spPr/>
        <p:txBody>
          <a:bodyPr/>
          <a:lstStyle/>
          <a:p>
            <a:fld id="{5FB91549-43BF-425A-AF25-75262019208C}" type="slidenum">
              <a:rPr lang="en-US" smtClean="0"/>
              <a:t>26</a:t>
            </a:fld>
            <a:endParaRPr lang="en-US"/>
          </a:p>
        </p:txBody>
      </p:sp>
    </p:spTree>
    <p:extLst>
      <p:ext uri="{BB962C8B-B14F-4D97-AF65-F5344CB8AC3E}">
        <p14:creationId xmlns:p14="http://schemas.microsoft.com/office/powerpoint/2010/main" val="1369478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748F-7443-8E1F-7330-F4D4F2AE3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DDB78-43B7-2F0B-0D4A-0483174E56B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CDBBA43-825C-60CC-5C51-F18433B54470}"/>
              </a:ext>
            </a:extLst>
          </p:cNvPr>
          <p:cNvSpPr>
            <a:spLocks noGrp="1"/>
          </p:cNvSpPr>
          <p:nvPr>
            <p:ph type="sldNum" sz="quarter" idx="5"/>
          </p:nvPr>
        </p:nvSpPr>
        <p:spPr/>
        <p:txBody>
          <a:bodyPr/>
          <a:lstStyle/>
          <a:p>
            <a:fld id="{5FB91549-43BF-425A-AF25-75262019208C}" type="slidenum">
              <a:rPr lang="en-US" smtClean="0"/>
              <a:t>27</a:t>
            </a:fld>
            <a:endParaRPr lang="en-US"/>
          </a:p>
        </p:txBody>
      </p:sp>
    </p:spTree>
    <p:extLst>
      <p:ext uri="{BB962C8B-B14F-4D97-AF65-F5344CB8AC3E}">
        <p14:creationId xmlns:p14="http://schemas.microsoft.com/office/powerpoint/2010/main" val="2957426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38805-1BAD-76DB-6AE2-9A4286F6C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1CCF1-C15F-3602-6601-484E36BC7A77}"/>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2B75601-3489-FFC8-FD0A-5EC9EAC62726}"/>
              </a:ext>
            </a:extLst>
          </p:cNvPr>
          <p:cNvSpPr>
            <a:spLocks noGrp="1"/>
          </p:cNvSpPr>
          <p:nvPr>
            <p:ph type="sldNum" sz="quarter" idx="5"/>
          </p:nvPr>
        </p:nvSpPr>
        <p:spPr/>
        <p:txBody>
          <a:bodyPr/>
          <a:lstStyle/>
          <a:p>
            <a:fld id="{5FB91549-43BF-425A-AF25-75262019208C}" type="slidenum">
              <a:rPr lang="en-US" smtClean="0"/>
              <a:t>28</a:t>
            </a:fld>
            <a:endParaRPr lang="en-US"/>
          </a:p>
        </p:txBody>
      </p:sp>
    </p:spTree>
    <p:extLst>
      <p:ext uri="{BB962C8B-B14F-4D97-AF65-F5344CB8AC3E}">
        <p14:creationId xmlns:p14="http://schemas.microsoft.com/office/powerpoint/2010/main" val="2335932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F549-857D-7A2D-A012-C72163664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8754F-1318-2D37-6B0E-ACCA45FFF1D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A66C124-1F50-6B5C-F2E8-8C6715A5C4E7}"/>
              </a:ext>
            </a:extLst>
          </p:cNvPr>
          <p:cNvSpPr>
            <a:spLocks noGrp="1"/>
          </p:cNvSpPr>
          <p:nvPr>
            <p:ph type="sldNum" sz="quarter" idx="5"/>
          </p:nvPr>
        </p:nvSpPr>
        <p:spPr/>
        <p:txBody>
          <a:bodyPr/>
          <a:lstStyle/>
          <a:p>
            <a:fld id="{5FB91549-43BF-425A-AF25-75262019208C}" type="slidenum">
              <a:rPr lang="en-US" smtClean="0"/>
              <a:t>29</a:t>
            </a:fld>
            <a:endParaRPr lang="en-US"/>
          </a:p>
        </p:txBody>
      </p:sp>
    </p:spTree>
    <p:extLst>
      <p:ext uri="{BB962C8B-B14F-4D97-AF65-F5344CB8AC3E}">
        <p14:creationId xmlns:p14="http://schemas.microsoft.com/office/powerpoint/2010/main" val="3766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57774-79C5-0DD3-4293-6B9F87058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44D84-F676-B8FF-A01A-27734440194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1B4E966-D806-B3FB-5F23-5CE4A35940FF}"/>
              </a:ext>
            </a:extLst>
          </p:cNvPr>
          <p:cNvSpPr>
            <a:spLocks noGrp="1"/>
          </p:cNvSpPr>
          <p:nvPr>
            <p:ph type="sldNum" sz="quarter" idx="5"/>
          </p:nvPr>
        </p:nvSpPr>
        <p:spPr/>
        <p:txBody>
          <a:bodyPr/>
          <a:lstStyle/>
          <a:p>
            <a:fld id="{5FB91549-43BF-425A-AF25-75262019208C}" type="slidenum">
              <a:rPr lang="en-US" smtClean="0"/>
              <a:t>30</a:t>
            </a:fld>
            <a:endParaRPr lang="en-US"/>
          </a:p>
        </p:txBody>
      </p:sp>
    </p:spTree>
    <p:extLst>
      <p:ext uri="{BB962C8B-B14F-4D97-AF65-F5344CB8AC3E}">
        <p14:creationId xmlns:p14="http://schemas.microsoft.com/office/powerpoint/2010/main" val="329809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3</a:t>
            </a:fld>
            <a:endParaRPr lang="en-US"/>
          </a:p>
        </p:txBody>
      </p:sp>
    </p:spTree>
    <p:extLst>
      <p:ext uri="{BB962C8B-B14F-4D97-AF65-F5344CB8AC3E}">
        <p14:creationId xmlns:p14="http://schemas.microsoft.com/office/powerpoint/2010/main" val="937860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7B025-906C-38B0-BDC0-3A4651D0F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32FFC-DD4D-FACE-2A69-B7037F88173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064B8EBE-035F-0A53-6629-7AF7EFF1FE90}"/>
              </a:ext>
            </a:extLst>
          </p:cNvPr>
          <p:cNvSpPr>
            <a:spLocks noGrp="1"/>
          </p:cNvSpPr>
          <p:nvPr>
            <p:ph type="sldNum" sz="quarter" idx="5"/>
          </p:nvPr>
        </p:nvSpPr>
        <p:spPr/>
        <p:txBody>
          <a:bodyPr/>
          <a:lstStyle/>
          <a:p>
            <a:fld id="{5FB91549-43BF-425A-AF25-75262019208C}" type="slidenum">
              <a:rPr lang="en-US" smtClean="0"/>
              <a:t>31</a:t>
            </a:fld>
            <a:endParaRPr lang="en-US"/>
          </a:p>
        </p:txBody>
      </p:sp>
    </p:spTree>
    <p:extLst>
      <p:ext uri="{BB962C8B-B14F-4D97-AF65-F5344CB8AC3E}">
        <p14:creationId xmlns:p14="http://schemas.microsoft.com/office/powerpoint/2010/main" val="54344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00B5-CFFA-461B-2CF1-8B176ADCA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D5535-EAA2-2904-6A2B-B0C3ACD85FA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7474D96-8D2B-98D8-996F-2279A0C814BC}"/>
              </a:ext>
            </a:extLst>
          </p:cNvPr>
          <p:cNvSpPr>
            <a:spLocks noGrp="1"/>
          </p:cNvSpPr>
          <p:nvPr>
            <p:ph type="sldNum" sz="quarter" idx="5"/>
          </p:nvPr>
        </p:nvSpPr>
        <p:spPr/>
        <p:txBody>
          <a:bodyPr/>
          <a:lstStyle/>
          <a:p>
            <a:fld id="{5FB91549-43BF-425A-AF25-75262019208C}" type="slidenum">
              <a:rPr lang="en-US" smtClean="0"/>
              <a:t>32</a:t>
            </a:fld>
            <a:endParaRPr lang="en-US"/>
          </a:p>
        </p:txBody>
      </p:sp>
    </p:spTree>
    <p:extLst>
      <p:ext uri="{BB962C8B-B14F-4D97-AF65-F5344CB8AC3E}">
        <p14:creationId xmlns:p14="http://schemas.microsoft.com/office/powerpoint/2010/main" val="726066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A9C57-3139-3B6E-B828-27AFA5555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032DA-BEBE-DFBB-357F-AE283F71875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9A39640-67DA-942D-D543-A83AC70B7246}"/>
              </a:ext>
            </a:extLst>
          </p:cNvPr>
          <p:cNvSpPr>
            <a:spLocks noGrp="1"/>
          </p:cNvSpPr>
          <p:nvPr>
            <p:ph type="sldNum" sz="quarter" idx="5"/>
          </p:nvPr>
        </p:nvSpPr>
        <p:spPr/>
        <p:txBody>
          <a:bodyPr/>
          <a:lstStyle/>
          <a:p>
            <a:fld id="{5FB91549-43BF-425A-AF25-75262019208C}" type="slidenum">
              <a:rPr lang="en-US" smtClean="0"/>
              <a:t>33</a:t>
            </a:fld>
            <a:endParaRPr lang="en-US"/>
          </a:p>
        </p:txBody>
      </p:sp>
    </p:spTree>
    <p:extLst>
      <p:ext uri="{BB962C8B-B14F-4D97-AF65-F5344CB8AC3E}">
        <p14:creationId xmlns:p14="http://schemas.microsoft.com/office/powerpoint/2010/main" val="4167500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F9A6-09C3-FFAD-9B34-C3DB1D8CA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D178F-4B4D-8B46-B5C9-49D1B040418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5AAEB6A-6D79-5764-54BE-7D531EED48FD}"/>
              </a:ext>
            </a:extLst>
          </p:cNvPr>
          <p:cNvSpPr>
            <a:spLocks noGrp="1"/>
          </p:cNvSpPr>
          <p:nvPr>
            <p:ph type="sldNum" sz="quarter" idx="5"/>
          </p:nvPr>
        </p:nvSpPr>
        <p:spPr/>
        <p:txBody>
          <a:bodyPr/>
          <a:lstStyle/>
          <a:p>
            <a:fld id="{5FB91549-43BF-425A-AF25-75262019208C}" type="slidenum">
              <a:rPr lang="en-US" smtClean="0"/>
              <a:t>34</a:t>
            </a:fld>
            <a:endParaRPr lang="en-US"/>
          </a:p>
        </p:txBody>
      </p:sp>
    </p:spTree>
    <p:extLst>
      <p:ext uri="{BB962C8B-B14F-4D97-AF65-F5344CB8AC3E}">
        <p14:creationId xmlns:p14="http://schemas.microsoft.com/office/powerpoint/2010/main" val="3211953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F7DA-306B-0551-A68B-DE953391D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01F95-D771-B05A-A7E2-53417534EF2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00CDF992-B86C-1990-B574-69510339AB4B}"/>
              </a:ext>
            </a:extLst>
          </p:cNvPr>
          <p:cNvSpPr>
            <a:spLocks noGrp="1"/>
          </p:cNvSpPr>
          <p:nvPr>
            <p:ph type="sldNum" sz="quarter" idx="5"/>
          </p:nvPr>
        </p:nvSpPr>
        <p:spPr/>
        <p:txBody>
          <a:bodyPr/>
          <a:lstStyle/>
          <a:p>
            <a:fld id="{5FB91549-43BF-425A-AF25-75262019208C}" type="slidenum">
              <a:rPr lang="en-US" smtClean="0"/>
              <a:t>35</a:t>
            </a:fld>
            <a:endParaRPr lang="en-US"/>
          </a:p>
        </p:txBody>
      </p:sp>
    </p:spTree>
    <p:extLst>
      <p:ext uri="{BB962C8B-B14F-4D97-AF65-F5344CB8AC3E}">
        <p14:creationId xmlns:p14="http://schemas.microsoft.com/office/powerpoint/2010/main" val="2239848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59B17-0E10-9F24-924C-7BBC474A2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9927C-C91D-808E-093A-ECF7FE9F8AF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0586998D-3289-1186-AE3E-B060DB880E10}"/>
              </a:ext>
            </a:extLst>
          </p:cNvPr>
          <p:cNvSpPr>
            <a:spLocks noGrp="1"/>
          </p:cNvSpPr>
          <p:nvPr>
            <p:ph type="sldNum" sz="quarter" idx="5"/>
          </p:nvPr>
        </p:nvSpPr>
        <p:spPr/>
        <p:txBody>
          <a:bodyPr/>
          <a:lstStyle/>
          <a:p>
            <a:fld id="{5FB91549-43BF-425A-AF25-75262019208C}" type="slidenum">
              <a:rPr lang="en-US" smtClean="0"/>
              <a:t>36</a:t>
            </a:fld>
            <a:endParaRPr lang="en-US"/>
          </a:p>
        </p:txBody>
      </p:sp>
    </p:spTree>
    <p:extLst>
      <p:ext uri="{BB962C8B-B14F-4D97-AF65-F5344CB8AC3E}">
        <p14:creationId xmlns:p14="http://schemas.microsoft.com/office/powerpoint/2010/main" val="346723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37</a:t>
            </a:fld>
            <a:endParaRPr lang="en-US"/>
          </a:p>
        </p:txBody>
      </p:sp>
    </p:spTree>
    <p:extLst>
      <p:ext uri="{BB962C8B-B14F-4D97-AF65-F5344CB8AC3E}">
        <p14:creationId xmlns:p14="http://schemas.microsoft.com/office/powerpoint/2010/main" val="2349418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38</a:t>
            </a:fld>
            <a:endParaRPr lang="en-US"/>
          </a:p>
        </p:txBody>
      </p:sp>
    </p:spTree>
    <p:extLst>
      <p:ext uri="{BB962C8B-B14F-4D97-AF65-F5344CB8AC3E}">
        <p14:creationId xmlns:p14="http://schemas.microsoft.com/office/powerpoint/2010/main" val="1650750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39</a:t>
            </a:fld>
            <a:endParaRPr lang="en-US"/>
          </a:p>
        </p:txBody>
      </p:sp>
    </p:spTree>
    <p:extLst>
      <p:ext uri="{BB962C8B-B14F-4D97-AF65-F5344CB8AC3E}">
        <p14:creationId xmlns:p14="http://schemas.microsoft.com/office/powerpoint/2010/main" val="1840732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40</a:t>
            </a:fld>
            <a:endParaRPr lang="en-US"/>
          </a:p>
        </p:txBody>
      </p:sp>
    </p:spTree>
    <p:extLst>
      <p:ext uri="{BB962C8B-B14F-4D97-AF65-F5344CB8AC3E}">
        <p14:creationId xmlns:p14="http://schemas.microsoft.com/office/powerpoint/2010/main" val="280773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4</a:t>
            </a:fld>
            <a:endParaRPr lang="en-US"/>
          </a:p>
        </p:txBody>
      </p:sp>
    </p:spTree>
    <p:extLst>
      <p:ext uri="{BB962C8B-B14F-4D97-AF65-F5344CB8AC3E}">
        <p14:creationId xmlns:p14="http://schemas.microsoft.com/office/powerpoint/2010/main" val="4199269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3F1DCED-8453-4551-BA81-F837E08E0457}" type="slidenum">
              <a:rPr lang="en-US" smtClean="0"/>
              <a:t>41</a:t>
            </a:fld>
            <a:endParaRPr lang="en-US"/>
          </a:p>
        </p:txBody>
      </p:sp>
      <p:sp>
        <p:nvSpPr>
          <p:cNvPr id="3" name="Notes Placeholder 2">
            <a:extLst>
              <a:ext uri="{FF2B5EF4-FFF2-40B4-BE49-F238E27FC236}">
                <a16:creationId xmlns:a16="http://schemas.microsoft.com/office/drawing/2014/main" id="{A78B8B17-BE60-1F0E-1185-E03AC2264FCC}"/>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1491374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3F1DCED-8453-4551-BA81-F837E08E0457}" type="slidenum">
              <a:rPr lang="en-US" smtClean="0"/>
              <a:t>42</a:t>
            </a:fld>
            <a:endParaRPr lang="en-US"/>
          </a:p>
        </p:txBody>
      </p:sp>
      <p:sp>
        <p:nvSpPr>
          <p:cNvPr id="3" name="Notes Placeholder 2">
            <a:extLst>
              <a:ext uri="{FF2B5EF4-FFF2-40B4-BE49-F238E27FC236}">
                <a16:creationId xmlns:a16="http://schemas.microsoft.com/office/drawing/2014/main" id="{0426D383-2750-38F5-FF0F-C99D2E2E7EAD}"/>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463341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3F1DCED-8453-4551-BA81-F837E08E0457}" type="slidenum">
              <a:rPr lang="en-US" smtClean="0"/>
              <a:t>43</a:t>
            </a:fld>
            <a:endParaRPr lang="en-US"/>
          </a:p>
        </p:txBody>
      </p:sp>
      <p:sp>
        <p:nvSpPr>
          <p:cNvPr id="3" name="Notes Placeholder 2">
            <a:extLst>
              <a:ext uri="{FF2B5EF4-FFF2-40B4-BE49-F238E27FC236}">
                <a16:creationId xmlns:a16="http://schemas.microsoft.com/office/drawing/2014/main" id="{8F17DE7B-9506-0187-7043-BB978094DB38}"/>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3210622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3F1DCED-8453-4551-BA81-F837E08E0457}" type="slidenum">
              <a:rPr lang="en-US" smtClean="0"/>
              <a:t>44</a:t>
            </a:fld>
            <a:endParaRPr lang="en-US"/>
          </a:p>
        </p:txBody>
      </p:sp>
      <p:sp>
        <p:nvSpPr>
          <p:cNvPr id="3" name="Notes Placeholder 2">
            <a:extLst>
              <a:ext uri="{FF2B5EF4-FFF2-40B4-BE49-F238E27FC236}">
                <a16:creationId xmlns:a16="http://schemas.microsoft.com/office/drawing/2014/main" id="{4282BAC4-DC4F-B18D-6C37-EECA3F7AEE58}"/>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1162320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3F1DCED-8453-4551-BA81-F837E08E0457}" type="slidenum">
              <a:rPr lang="en-US" smtClean="0"/>
              <a:t>45</a:t>
            </a:fld>
            <a:endParaRPr lang="en-US"/>
          </a:p>
        </p:txBody>
      </p:sp>
      <p:sp>
        <p:nvSpPr>
          <p:cNvPr id="3" name="Notes Placeholder 2">
            <a:extLst>
              <a:ext uri="{FF2B5EF4-FFF2-40B4-BE49-F238E27FC236}">
                <a16:creationId xmlns:a16="http://schemas.microsoft.com/office/drawing/2014/main" id="{C5A5D962-029E-3BB3-5402-A56912B02D0F}"/>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3997029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3F1DCED-8453-4551-BA81-F837E08E0457}" type="slidenum">
              <a:rPr lang="en-US" smtClean="0"/>
              <a:t>46</a:t>
            </a:fld>
            <a:endParaRPr lang="en-US"/>
          </a:p>
        </p:txBody>
      </p:sp>
      <p:sp>
        <p:nvSpPr>
          <p:cNvPr id="3" name="Notes Placeholder 2">
            <a:extLst>
              <a:ext uri="{FF2B5EF4-FFF2-40B4-BE49-F238E27FC236}">
                <a16:creationId xmlns:a16="http://schemas.microsoft.com/office/drawing/2014/main" id="{3625D8BD-A244-16F5-45AF-92FDB6FD344D}"/>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3361617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3F1DCED-8453-4551-BA81-F837E08E0457}" type="slidenum">
              <a:rPr lang="en-US" smtClean="0"/>
              <a:t>47</a:t>
            </a:fld>
            <a:endParaRPr lang="en-US"/>
          </a:p>
        </p:txBody>
      </p:sp>
      <p:sp>
        <p:nvSpPr>
          <p:cNvPr id="3" name="Notes Placeholder 2">
            <a:extLst>
              <a:ext uri="{FF2B5EF4-FFF2-40B4-BE49-F238E27FC236}">
                <a16:creationId xmlns:a16="http://schemas.microsoft.com/office/drawing/2014/main" id="{DEBABD8E-6FA2-A165-30E8-BA63212894DF}"/>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3114044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3F1DCED-8453-4551-BA81-F837E08E0457}" type="slidenum">
              <a:rPr lang="en-US" smtClean="0"/>
              <a:t>48</a:t>
            </a:fld>
            <a:endParaRPr lang="en-US"/>
          </a:p>
        </p:txBody>
      </p:sp>
      <p:sp>
        <p:nvSpPr>
          <p:cNvPr id="3" name="Notes Placeholder 2">
            <a:extLst>
              <a:ext uri="{FF2B5EF4-FFF2-40B4-BE49-F238E27FC236}">
                <a16:creationId xmlns:a16="http://schemas.microsoft.com/office/drawing/2014/main" id="{E38611CC-0E09-51E4-33CD-82B372586CF1}"/>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2860880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49</a:t>
            </a:fld>
            <a:endParaRPr lang="en-US"/>
          </a:p>
        </p:txBody>
      </p:sp>
    </p:spTree>
    <p:extLst>
      <p:ext uri="{BB962C8B-B14F-4D97-AF65-F5344CB8AC3E}">
        <p14:creationId xmlns:p14="http://schemas.microsoft.com/office/powerpoint/2010/main" val="285029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FB91549-43BF-425A-AF25-75262019208C}" type="slidenum">
              <a:rPr lang="en-US" smtClean="0"/>
              <a:t>5</a:t>
            </a:fld>
            <a:endParaRPr lang="en-US"/>
          </a:p>
        </p:txBody>
      </p:sp>
    </p:spTree>
    <p:extLst>
      <p:ext uri="{BB962C8B-B14F-4D97-AF65-F5344CB8AC3E}">
        <p14:creationId xmlns:p14="http://schemas.microsoft.com/office/powerpoint/2010/main" val="126381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AB5B8-9F58-4AE0-EF70-7504CB4DE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E0463-F8E9-EC6A-7A1D-10DFF057F07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0A2FA7C3-C368-5BE4-BDF4-3EC4CB627C68}"/>
              </a:ext>
            </a:extLst>
          </p:cNvPr>
          <p:cNvSpPr>
            <a:spLocks noGrp="1"/>
          </p:cNvSpPr>
          <p:nvPr>
            <p:ph type="sldNum" sz="quarter" idx="5"/>
          </p:nvPr>
        </p:nvSpPr>
        <p:spPr/>
        <p:txBody>
          <a:bodyPr/>
          <a:lstStyle/>
          <a:p>
            <a:fld id="{5FB91549-43BF-425A-AF25-75262019208C}" type="slidenum">
              <a:rPr lang="en-US" smtClean="0"/>
              <a:t>6</a:t>
            </a:fld>
            <a:endParaRPr lang="en-US"/>
          </a:p>
        </p:txBody>
      </p:sp>
    </p:spTree>
    <p:extLst>
      <p:ext uri="{BB962C8B-B14F-4D97-AF65-F5344CB8AC3E}">
        <p14:creationId xmlns:p14="http://schemas.microsoft.com/office/powerpoint/2010/main" val="236733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6A967-C986-C3AD-CD3C-13E11ECE8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645C4-1D01-CBFF-F9B4-2F990340228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F0A8A4A-DCD2-9CFB-300B-03F23DB1D8E9}"/>
              </a:ext>
            </a:extLst>
          </p:cNvPr>
          <p:cNvSpPr>
            <a:spLocks noGrp="1"/>
          </p:cNvSpPr>
          <p:nvPr>
            <p:ph type="sldNum" sz="quarter" idx="5"/>
          </p:nvPr>
        </p:nvSpPr>
        <p:spPr/>
        <p:txBody>
          <a:bodyPr/>
          <a:lstStyle/>
          <a:p>
            <a:fld id="{5FB91549-43BF-425A-AF25-75262019208C}" type="slidenum">
              <a:rPr lang="en-US" smtClean="0"/>
              <a:t>7</a:t>
            </a:fld>
            <a:endParaRPr lang="en-US"/>
          </a:p>
        </p:txBody>
      </p:sp>
    </p:spTree>
    <p:extLst>
      <p:ext uri="{BB962C8B-B14F-4D97-AF65-F5344CB8AC3E}">
        <p14:creationId xmlns:p14="http://schemas.microsoft.com/office/powerpoint/2010/main" val="182228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27FD8-7B0B-C000-AECF-CFCA67A85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A8B2C-E511-7DD7-DE46-BA182BB08C19}"/>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DE46CC1-C371-563A-F131-B076E17DBDE6}"/>
              </a:ext>
            </a:extLst>
          </p:cNvPr>
          <p:cNvSpPr>
            <a:spLocks noGrp="1"/>
          </p:cNvSpPr>
          <p:nvPr>
            <p:ph type="sldNum" sz="quarter" idx="5"/>
          </p:nvPr>
        </p:nvSpPr>
        <p:spPr/>
        <p:txBody>
          <a:bodyPr/>
          <a:lstStyle/>
          <a:p>
            <a:fld id="{5FB91549-43BF-425A-AF25-75262019208C}" type="slidenum">
              <a:rPr lang="en-US" smtClean="0"/>
              <a:t>8</a:t>
            </a:fld>
            <a:endParaRPr lang="en-US"/>
          </a:p>
        </p:txBody>
      </p:sp>
    </p:spTree>
    <p:extLst>
      <p:ext uri="{BB962C8B-B14F-4D97-AF65-F5344CB8AC3E}">
        <p14:creationId xmlns:p14="http://schemas.microsoft.com/office/powerpoint/2010/main" val="1198854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C7CA1-85DF-D9FA-3D1E-7556D201F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BBEF7-0544-9341-B20F-71BEFDF4A6E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74EBDBA-51AC-D831-BA4B-A4570DA40EC3}"/>
              </a:ext>
            </a:extLst>
          </p:cNvPr>
          <p:cNvSpPr>
            <a:spLocks noGrp="1"/>
          </p:cNvSpPr>
          <p:nvPr>
            <p:ph type="sldNum" sz="quarter" idx="5"/>
          </p:nvPr>
        </p:nvSpPr>
        <p:spPr/>
        <p:txBody>
          <a:bodyPr/>
          <a:lstStyle/>
          <a:p>
            <a:fld id="{5FB91549-43BF-425A-AF25-75262019208C}" type="slidenum">
              <a:rPr lang="en-US" smtClean="0"/>
              <a:t>9</a:t>
            </a:fld>
            <a:endParaRPr lang="en-US"/>
          </a:p>
        </p:txBody>
      </p:sp>
    </p:spTree>
    <p:extLst>
      <p:ext uri="{BB962C8B-B14F-4D97-AF65-F5344CB8AC3E}">
        <p14:creationId xmlns:p14="http://schemas.microsoft.com/office/powerpoint/2010/main" val="1782666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8012" y="1600200"/>
            <a:ext cx="5029199" cy="3810000"/>
          </a:xfrm>
        </p:spPr>
        <p:txBody>
          <a:bodyPr anchor="t">
            <a:normAutofit/>
          </a:bodyPr>
          <a:lstStyle>
            <a:lvl1pPr>
              <a:lnSpc>
                <a:spcPct val="100000"/>
              </a:lnSpc>
              <a:defRPr sz="4800">
                <a:latin typeface="Source Sans Pro" panose="020B0503030403020204" pitchFamily="34" charset="0"/>
                <a:ea typeface="Source Sans Pro" panose="020B0503030403020204" pitchFamily="34" charset="0"/>
              </a:defRPr>
            </a:lvl1pPr>
          </a:lstStyle>
          <a:p>
            <a:r>
              <a:rPr lang="en-US"/>
              <a:t>Click to edit Master title style</a:t>
            </a:r>
            <a:endParaRPr/>
          </a:p>
        </p:txBody>
      </p:sp>
      <p:sp>
        <p:nvSpPr>
          <p:cNvPr id="3" name="Subtitle 2"/>
          <p:cNvSpPr>
            <a:spLocks noGrp="1"/>
          </p:cNvSpPr>
          <p:nvPr>
            <p:ph type="subTitle" idx="1"/>
          </p:nvPr>
        </p:nvSpPr>
        <p:spPr>
          <a:xfrm>
            <a:off x="608013" y="5410200"/>
            <a:ext cx="5029198" cy="762000"/>
          </a:xfrm>
        </p:spPr>
        <p:txBody>
          <a:bodyPr>
            <a:normAutofit/>
          </a:bodyPr>
          <a:lstStyle>
            <a:lvl1pPr marL="0" indent="0" algn="l">
              <a:lnSpc>
                <a:spcPct val="100000"/>
              </a:lnSpc>
              <a:spcBef>
                <a:spcPct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Slide Number Placeholder 9"/>
          <p:cNvSpPr>
            <a:spLocks noGrp="1"/>
          </p:cNvSpPr>
          <p:nvPr>
            <p:ph type="sldNum" sz="quarter" idx="12"/>
          </p:nvPr>
        </p:nvSpPr>
        <p:spPr/>
        <p:txBody>
          <a:bodyPr/>
          <a:lstStyle/>
          <a:p>
            <a:fld id="{A3F31473-23EB-4724-8B59-FE6D21D89FA4}" type="slidenum">
              <a:rPr/>
              <a:t>‹#›</a:t>
            </a:fld>
            <a:endParaRPr/>
          </a:p>
        </p:txBody>
      </p:sp>
      <p:pic>
        <p:nvPicPr>
          <p:cNvPr id="30" name="Picture 29" descr="A blue and black logo&#10;&#10;Description automatically generated">
            <a:extLst>
              <a:ext uri="{FF2B5EF4-FFF2-40B4-BE49-F238E27FC236}">
                <a16:creationId xmlns:a16="http://schemas.microsoft.com/office/drawing/2014/main" id="{58C755DF-E1B2-A507-E398-CEBAB1C79336}"/>
              </a:ext>
            </a:extLst>
          </p:cNvPr>
          <p:cNvPicPr>
            <a:picLocks noChangeAspect="1"/>
          </p:cNvPicPr>
          <p:nvPr userDrawn="1"/>
        </p:nvPicPr>
        <p:blipFill>
          <a:blip r:embed="rId2"/>
          <a:srcRect/>
          <a:stretch>
            <a:fillRect/>
          </a:stretch>
        </p:blipFill>
        <p:spPr>
          <a:xfrm>
            <a:off x="77389" y="69998"/>
            <a:ext cx="3121423" cy="1225402"/>
          </a:xfrm>
          <a:prstGeom prst="rect">
            <a:avLst/>
          </a:prstGeom>
        </p:spPr>
      </p:pic>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a:xfrm rot="5400000">
            <a:off x="-258495" y="1780168"/>
            <a:ext cx="912971" cy="365125"/>
          </a:xfrm>
        </p:spPr>
        <p:txBody>
          <a:bodyPr/>
          <a:lstStyle/>
          <a:p>
            <a:fld id="{A3F31473-23EB-4724-8B59-FE6D21D89FA4}" type="slidenum">
              <a:rPr/>
              <a:t>‹#›</a:t>
            </a:fld>
            <a:endParaRPr/>
          </a:p>
        </p:txBody>
      </p:sp>
      <p:sp>
        <p:nvSpPr>
          <p:cNvPr id="4" name="Rectangle 3">
            <a:extLst>
              <a:ext uri="{FF2B5EF4-FFF2-40B4-BE49-F238E27FC236}">
                <a16:creationId xmlns:a16="http://schemas.microsoft.com/office/drawing/2014/main" id="{D25D114B-CC66-4A72-BCB2-98ED47E7AB51}"/>
              </a:ext>
            </a:extLst>
          </p:cNvPr>
          <p:cNvSpPr/>
          <p:nvPr userDrawn="1"/>
        </p:nvSpPr>
        <p:spPr>
          <a:xfrm rot="5400000">
            <a:off x="10743405" y="5959476"/>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black logo&#10;&#10;Description automatically generated">
            <a:extLst>
              <a:ext uri="{FF2B5EF4-FFF2-40B4-BE49-F238E27FC236}">
                <a16:creationId xmlns:a16="http://schemas.microsoft.com/office/drawing/2014/main" id="{F06EA7BC-BC6A-2593-6E25-1F5FEB363DBD}"/>
              </a:ext>
            </a:extLst>
          </p:cNvPr>
          <p:cNvPicPr>
            <a:picLocks noChangeAspect="1"/>
          </p:cNvPicPr>
          <p:nvPr userDrawn="1"/>
        </p:nvPicPr>
        <p:blipFill>
          <a:blip r:embed="rId2"/>
          <a:srcRect/>
          <a:stretch>
            <a:fillRect/>
          </a:stretch>
        </p:blipFill>
        <p:spPr>
          <a:xfrm rot="5400000">
            <a:off x="-590722" y="3485574"/>
            <a:ext cx="1942550" cy="762602"/>
          </a:xfrm>
          <a:prstGeom prst="rect">
            <a:avLst/>
          </a:prstGeom>
        </p:spPr>
      </p:pic>
    </p:spTree>
    <p:extLst>
      <p:ext uri="{BB962C8B-B14F-4D97-AF65-F5344CB8AC3E}">
        <p14:creationId xmlns:p14="http://schemas.microsoft.com/office/powerpoint/2010/main" val="217629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a:xfrm rot="5400000">
            <a:off x="-209878" y="426323"/>
            <a:ext cx="912971" cy="365125"/>
          </a:xfrm>
        </p:spPr>
        <p:txBody>
          <a:bodyPr/>
          <a:lstStyle/>
          <a:p>
            <a:fld id="{A3F31473-23EB-4724-8B59-FE6D21D89FA4}" type="slidenum">
              <a:rPr/>
              <a:t>‹#›</a:t>
            </a:fld>
            <a:endParaRPr/>
          </a:p>
        </p:txBody>
      </p:sp>
      <p:sp>
        <p:nvSpPr>
          <p:cNvPr id="4" name="Rectangle 3">
            <a:extLst>
              <a:ext uri="{FF2B5EF4-FFF2-40B4-BE49-F238E27FC236}">
                <a16:creationId xmlns:a16="http://schemas.microsoft.com/office/drawing/2014/main" id="{448EF626-8282-1F0E-E280-624BA46B09BF}"/>
              </a:ext>
            </a:extLst>
          </p:cNvPr>
          <p:cNvSpPr/>
          <p:nvPr userDrawn="1"/>
        </p:nvSpPr>
        <p:spPr>
          <a:xfrm rot="5400000">
            <a:off x="9167070" y="5959476"/>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black logo&#10;&#10;Description automatically generated">
            <a:extLst>
              <a:ext uri="{FF2B5EF4-FFF2-40B4-BE49-F238E27FC236}">
                <a16:creationId xmlns:a16="http://schemas.microsoft.com/office/drawing/2014/main" id="{CE8D9C22-D5FB-FD51-5D32-5EBD7EB090AF}"/>
              </a:ext>
            </a:extLst>
          </p:cNvPr>
          <p:cNvPicPr>
            <a:picLocks noChangeAspect="1"/>
          </p:cNvPicPr>
          <p:nvPr userDrawn="1"/>
        </p:nvPicPr>
        <p:blipFill>
          <a:blip r:embed="rId2"/>
          <a:srcRect/>
          <a:stretch>
            <a:fillRect/>
          </a:stretch>
        </p:blipFill>
        <p:spPr>
          <a:xfrm rot="5400000">
            <a:off x="-590722" y="3485574"/>
            <a:ext cx="1942550" cy="762602"/>
          </a:xfrm>
          <a:prstGeom prst="rect">
            <a:avLst/>
          </a:prstGeom>
        </p:spPr>
      </p:pic>
    </p:spTree>
    <p:extLst>
      <p:ext uri="{BB962C8B-B14F-4D97-AF65-F5344CB8AC3E}">
        <p14:creationId xmlns:p14="http://schemas.microsoft.com/office/powerpoint/2010/main" val="385005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grpSp>
        <p:nvGrpSpPr>
          <p:cNvPr id="6" name="Group 5"/>
          <p:cNvGrpSpPr/>
          <p:nvPr userDrawn="1"/>
        </p:nvGrpSpPr>
        <p:grpSpPr>
          <a:xfrm>
            <a:off x="0" y="1416632"/>
            <a:ext cx="12188825" cy="4934626"/>
            <a:chOff x="0" y="1416632"/>
            <a:chExt cx="12192000" cy="4934626"/>
          </a:xfrm>
        </p:grpSpPr>
        <p:sp>
          <p:nvSpPr>
            <p:cNvPr id="7" name="Rectangle 6"/>
            <p:cNvSpPr/>
            <p:nvPr userDrawn="1"/>
          </p:nvSpPr>
          <p:spPr>
            <a:xfrm>
              <a:off x="0" y="1424872"/>
              <a:ext cx="12192000" cy="4926386"/>
            </a:xfrm>
            <a:prstGeom prst="rect">
              <a:avLst/>
            </a:prstGeom>
            <a:solidFill>
              <a:srgbClr val="F2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ct val="0"/>
                </a:spcBef>
                <a:spcAft>
                  <a:spcPct val="0"/>
                </a:spcAft>
                <a:buClrTx/>
                <a:buSzTx/>
                <a:buFontTx/>
                <a:buNone/>
                <a:defRPr/>
              </a:pPr>
              <a:endParaRPr kumimoji="0" lang="en-US" sz="1799" b="0" i="0" u="none" strike="noStrike" kern="1200" cap="none" spc="0" normalizeH="0" baseline="0" noProof="0">
                <a:ln>
                  <a:noFill/>
                </a:ln>
                <a:solidFill>
                  <a:srgbClr val="FFFFFF"/>
                </a:solidFill>
                <a:effectLst/>
                <a:uLnTx/>
                <a:uFillTx/>
                <a:latin typeface="Verdana"/>
                <a:ea typeface="+mn-ea"/>
                <a:cs typeface="+mn-cs"/>
              </a:endParaRPr>
            </a:p>
          </p:txBody>
        </p:sp>
        <p:sp>
          <p:nvSpPr>
            <p:cNvPr id="8" name="Isosceles Triangle 7"/>
            <p:cNvSpPr/>
            <p:nvPr userDrawn="1"/>
          </p:nvSpPr>
          <p:spPr>
            <a:xfrm rot="10800000">
              <a:off x="924741" y="1416632"/>
              <a:ext cx="676388" cy="33955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sp>
        <p:nvSpPr>
          <p:cNvPr id="3" name="Slide Number Placeholder 2"/>
          <p:cNvSpPr>
            <a:spLocks noGrp="1"/>
          </p:cNvSpPr>
          <p:nvPr>
            <p:ph type="sldNum" sz="quarter" idx="10"/>
          </p:nvPr>
        </p:nvSpPr>
        <p:spPr/>
        <p:txBody>
          <a:bodyPr/>
          <a:lstStyle/>
          <a:p>
            <a:fld id="{88C8DA7D-44E2-4736-A164-25A03E3A0D85}" type="slidenum">
              <a:rPr lang="en-US" smtClean="0"/>
              <a:t>‹#›</a:t>
            </a:fld>
            <a:endParaRPr lang="en-US"/>
          </a:p>
        </p:txBody>
      </p:sp>
      <p:sp>
        <p:nvSpPr>
          <p:cNvPr id="4" name="Text Placeholder 2"/>
          <p:cNvSpPr>
            <a:spLocks noGrp="1"/>
          </p:cNvSpPr>
          <p:nvPr>
            <p:ph idx="1"/>
          </p:nvPr>
        </p:nvSpPr>
        <p:spPr>
          <a:xfrm>
            <a:off x="837982" y="2000250"/>
            <a:ext cx="10512862" cy="3773534"/>
          </a:xfrm>
          <a:prstGeom prst="rect">
            <a:avLst/>
          </a:prstGeom>
        </p:spPr>
        <p:txBody>
          <a:bodyPr vert="horz" lIns="91440" tIns="45720" rIns="91440" bIns="45720" rtlCol="0">
            <a:normAutofit/>
          </a:bodyPr>
          <a:lstStyle>
            <a:lvl1pPr>
              <a:lnSpc>
                <a:spcPct val="100000"/>
              </a:lnSpc>
              <a:defRPr/>
            </a:lvl1pPr>
            <a:lvl2pPr>
              <a:lnSpc>
                <a:spcPct val="100000"/>
              </a:lnSpc>
              <a:defRPr/>
            </a:lvl2pPr>
            <a:lvl3pPr>
              <a:lnSpc>
                <a:spcPct val="100000"/>
              </a:lnSpc>
              <a:defRPr/>
            </a:lvl3pPr>
            <a:lvl4pPr>
              <a:lnSpc>
                <a:spcPct val="100000"/>
              </a:lnSpc>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1"/>
          <p:cNvSpPr>
            <a:spLocks noGrp="1"/>
          </p:cNvSpPr>
          <p:nvPr>
            <p:ph type="title"/>
          </p:nvPr>
        </p:nvSpPr>
        <p:spPr>
          <a:xfrm>
            <a:off x="837982" y="498549"/>
            <a:ext cx="10512862" cy="707641"/>
          </a:xfrm>
          <a:prstGeom prst="rect">
            <a:avLst/>
          </a:prstGeom>
        </p:spPr>
        <p:txBody>
          <a:bodyPr vert="horz" lIns="91440" tIns="45720" rIns="91440" bIns="45720" rtlCol="0" anchor="ctr">
            <a:normAutofit/>
          </a:bodyPr>
          <a:lstStyle/>
          <a:p>
            <a:r>
              <a:rPr lang="en-US"/>
              <a:t>Click to edit Master title style</a:t>
            </a:r>
          </a:p>
        </p:txBody>
      </p:sp>
      <p:pic>
        <p:nvPicPr>
          <p:cNvPr id="2" name="Picture 1" descr="A blue and black logo&#10;&#10;Description automatically generated">
            <a:extLst>
              <a:ext uri="{FF2B5EF4-FFF2-40B4-BE49-F238E27FC236}">
                <a16:creationId xmlns:a16="http://schemas.microsoft.com/office/drawing/2014/main" id="{CB81F9FC-29C1-ED49-9C1D-E35124D6BC0F}"/>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254626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ource Sans Pro" panose="020B0503030403020204" pitchFamily="34" charset="0"/>
                <a:ea typeface="Source Sans Pro" panose="020B0503030403020204" pitchFamily="34" charset="0"/>
              </a:defRPr>
            </a:lvl1pPr>
          </a:lstStyle>
          <a:p>
            <a:r>
              <a:rPr lang="en-US"/>
              <a:t>Click to edit Master title style</a:t>
            </a:r>
            <a:endParaRPr/>
          </a:p>
        </p:txBody>
      </p:sp>
      <p:sp>
        <p:nvSpPr>
          <p:cNvPr id="3" name="Content Placeholder 2"/>
          <p:cNvSpPr>
            <a:spLocks noGrp="1"/>
          </p:cNvSpPr>
          <p:nvPr>
            <p:ph idx="1"/>
          </p:nvPr>
        </p:nvSpPr>
        <p:spPr>
          <a:xfrm>
            <a:off x="608012" y="1524000"/>
            <a:ext cx="10971372" cy="4190999"/>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lvl1pPr>
              <a:defRPr sz="2000">
                <a:solidFill>
                  <a:srgbClr val="24658D"/>
                </a:solidFill>
              </a:defRPr>
            </a:lvl1pPr>
          </a:lstStyle>
          <a:p>
            <a:fld id="{A3F31473-23EB-4724-8B59-FE6D21D89FA4}" type="slidenum">
              <a:rPr lang="en-US" smtClean="0"/>
              <a:t>‹#›</a:t>
            </a:fld>
            <a:endParaRPr lang="en-US"/>
          </a:p>
        </p:txBody>
      </p:sp>
      <p:sp>
        <p:nvSpPr>
          <p:cNvPr id="4" name="Rectangle 3">
            <a:extLst>
              <a:ext uri="{FF2B5EF4-FFF2-40B4-BE49-F238E27FC236}">
                <a16:creationId xmlns:a16="http://schemas.microsoft.com/office/drawing/2014/main" id="{288DDF1A-7DA2-A681-C7A8-7C15E41124C9}"/>
              </a:ext>
            </a:extLst>
          </p:cNvPr>
          <p:cNvSpPr/>
          <p:nvPr userDrawn="1"/>
        </p:nvSpPr>
        <p:spPr>
          <a:xfrm>
            <a:off x="11885612" y="1524000"/>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black logo&#10;&#10;Description automatically generated">
            <a:extLst>
              <a:ext uri="{FF2B5EF4-FFF2-40B4-BE49-F238E27FC236}">
                <a16:creationId xmlns:a16="http://schemas.microsoft.com/office/drawing/2014/main" id="{10A7811A-1E13-A219-2F44-965D963CA8C0}"/>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313786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1154" y="457200"/>
            <a:ext cx="8229599" cy="2819400"/>
          </a:xfrm>
        </p:spPr>
        <p:txBody>
          <a:bodyPr anchor="t">
            <a:normAutofit/>
          </a:bodyPr>
          <a:lstStyle>
            <a:lvl1pPr algn="l">
              <a:lnSpc>
                <a:spcPct val="100000"/>
              </a:lnSpc>
              <a:defRPr sz="4800" b="0" cap="none" baseline="0">
                <a:latin typeface="Source Sans Pro" panose="020B0503030403020204" pitchFamily="34" charset="0"/>
                <a:ea typeface="Source Sans Pro" panose="020B0503030403020204" pitchFamily="34" charset="0"/>
              </a:defRPr>
            </a:lvl1pPr>
          </a:lstStyle>
          <a:p>
            <a:r>
              <a:rPr lang="en-US"/>
              <a:t>Click to edit Master title style</a:t>
            </a:r>
            <a:endParaRPr/>
          </a:p>
        </p:txBody>
      </p:sp>
      <p:sp>
        <p:nvSpPr>
          <p:cNvPr id="3" name="Text Placeholder 2"/>
          <p:cNvSpPr>
            <a:spLocks noGrp="1"/>
          </p:cNvSpPr>
          <p:nvPr>
            <p:ph type="body" idx="1"/>
          </p:nvPr>
        </p:nvSpPr>
        <p:spPr>
          <a:xfrm>
            <a:off x="498851" y="3581401"/>
            <a:ext cx="8231187" cy="762000"/>
          </a:xfrm>
        </p:spPr>
        <p:txBody>
          <a:bodyPr anchor="t">
            <a:normAutofit/>
          </a:bodyPr>
          <a:lstStyle>
            <a:lvl1pPr marL="0" indent="0">
              <a:lnSpc>
                <a:spcPct val="100000"/>
              </a:lnSpc>
              <a:spcBef>
                <a:spcPct val="0"/>
              </a:spcBef>
              <a:buNone/>
              <a:defRPr sz="2400">
                <a:solidFill>
                  <a:schemeClr val="tx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
        <p:nvSpPr>
          <p:cNvPr id="5" name="Rectangle 4">
            <a:extLst>
              <a:ext uri="{FF2B5EF4-FFF2-40B4-BE49-F238E27FC236}">
                <a16:creationId xmlns:a16="http://schemas.microsoft.com/office/drawing/2014/main" id="{20818579-C009-1470-6A42-4336F30CCF07}"/>
              </a:ext>
            </a:extLst>
          </p:cNvPr>
          <p:cNvSpPr/>
          <p:nvPr userDrawn="1"/>
        </p:nvSpPr>
        <p:spPr>
          <a:xfrm>
            <a:off x="11885612" y="1524000"/>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logo&#10;&#10;Description automatically generated">
            <a:extLst>
              <a:ext uri="{FF2B5EF4-FFF2-40B4-BE49-F238E27FC236}">
                <a16:creationId xmlns:a16="http://schemas.microsoft.com/office/drawing/2014/main" id="{146E57FF-0354-8C87-4E9C-9FD19A5E1910}"/>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3225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ource Sans Pro" panose="020B0503030403020204" pitchFamily="34" charset="0"/>
                <a:ea typeface="Source Sans Pro" panose="020B0503030403020204" pitchFamily="34" charset="0"/>
              </a:defRPr>
            </a:lvl1pPr>
          </a:lstStyle>
          <a:p>
            <a:r>
              <a:rPr lang="en-US"/>
              <a:t>Click to edit Master title style</a:t>
            </a:r>
            <a:endParaRPr/>
          </a:p>
        </p:txBody>
      </p:sp>
      <p:sp>
        <p:nvSpPr>
          <p:cNvPr id="3" name="Content Placeholder 2"/>
          <p:cNvSpPr>
            <a:spLocks noGrp="1"/>
          </p:cNvSpPr>
          <p:nvPr>
            <p:ph sz="half" idx="1"/>
          </p:nvPr>
        </p:nvSpPr>
        <p:spPr>
          <a:xfrm>
            <a:off x="608011" y="1562067"/>
            <a:ext cx="5334001" cy="4191000"/>
          </a:xfrm>
        </p:spPr>
        <p:txBody>
          <a:bodyPr/>
          <a:lstStyle>
            <a:lvl1pPr>
              <a:defRPr sz="2800">
                <a:latin typeface="Source Sans Pro" panose="020B0503030403020204" pitchFamily="34" charset="0"/>
                <a:ea typeface="Source Sans Pro" panose="020B0503030403020204" pitchFamily="34" charset="0"/>
              </a:defRPr>
            </a:lvl1pPr>
            <a:lvl2pPr>
              <a:defRPr sz="2400">
                <a:latin typeface="Source Sans Pro" panose="020B0503030403020204" pitchFamily="34" charset="0"/>
                <a:ea typeface="Source Sans Pro" panose="020B0503030403020204" pitchFamily="34" charset="0"/>
              </a:defRPr>
            </a:lvl2pPr>
            <a:lvl3pPr>
              <a:defRPr sz="20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562067"/>
            <a:ext cx="5332572" cy="4191000"/>
          </a:xfrm>
        </p:spPr>
        <p:txBody>
          <a:bodyPr/>
          <a:lstStyle>
            <a:lvl1pPr>
              <a:defRPr sz="2800">
                <a:latin typeface="Source Sans Pro" panose="020B0503030403020204" pitchFamily="34" charset="0"/>
                <a:ea typeface="Source Sans Pro" panose="020B0503030403020204" pitchFamily="34" charset="0"/>
              </a:defRPr>
            </a:lvl1pPr>
            <a:lvl2pPr>
              <a:defRPr sz="2400">
                <a:latin typeface="Source Sans Pro" panose="020B0503030403020204" pitchFamily="34" charset="0"/>
                <a:ea typeface="Source Sans Pro" panose="020B0503030403020204" pitchFamily="34" charset="0"/>
              </a:defRPr>
            </a:lvl2pPr>
            <a:lvl3pPr>
              <a:defRPr sz="20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
        <p:nvSpPr>
          <p:cNvPr id="5" name="Rectangle 4">
            <a:extLst>
              <a:ext uri="{FF2B5EF4-FFF2-40B4-BE49-F238E27FC236}">
                <a16:creationId xmlns:a16="http://schemas.microsoft.com/office/drawing/2014/main" id="{B1097141-026E-23A0-9EBC-8B4131579977}"/>
              </a:ext>
            </a:extLst>
          </p:cNvPr>
          <p:cNvSpPr/>
          <p:nvPr userDrawn="1"/>
        </p:nvSpPr>
        <p:spPr>
          <a:xfrm>
            <a:off x="11885612" y="1524000"/>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black logo&#10;&#10;Description automatically generated">
            <a:extLst>
              <a:ext uri="{FF2B5EF4-FFF2-40B4-BE49-F238E27FC236}">
                <a16:creationId xmlns:a16="http://schemas.microsoft.com/office/drawing/2014/main" id="{1961DE4E-E3BA-2973-BC0F-61FC68BC05C4}"/>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389701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ource Sans Pro" panose="020B0503030403020204" pitchFamily="34" charset="0"/>
                <a:ea typeface="Source Sans Pro" panose="020B0503030403020204" pitchFamily="34" charset="0"/>
              </a:defRPr>
            </a:lvl1pPr>
          </a:lstStyle>
          <a:p>
            <a:r>
              <a:rPr lang="en-US"/>
              <a:t>Click to edit Master title style</a:t>
            </a:r>
            <a:endParaRPr/>
          </a:p>
        </p:txBody>
      </p:sp>
      <p:sp>
        <p:nvSpPr>
          <p:cNvPr id="3" name="Text Placeholder 2"/>
          <p:cNvSpPr>
            <a:spLocks noGrp="1"/>
          </p:cNvSpPr>
          <p:nvPr>
            <p:ph type="body" idx="1"/>
          </p:nvPr>
        </p:nvSpPr>
        <p:spPr>
          <a:xfrm>
            <a:off x="608011" y="1562067"/>
            <a:ext cx="5332413" cy="990600"/>
          </a:xfrm>
        </p:spPr>
        <p:txBody>
          <a:bodyPr anchor="ctr">
            <a:normAutofit/>
          </a:bodyPr>
          <a:lstStyle>
            <a:lvl1pPr marL="0" indent="0">
              <a:spcBef>
                <a:spcPct val="0"/>
              </a:spcBef>
              <a:buNone/>
              <a:defRPr sz="3200" b="0">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11" y="2552667"/>
            <a:ext cx="5334001" cy="3200400"/>
          </a:xfrm>
        </p:spPr>
        <p:txBody>
          <a:bodyPr/>
          <a:lstStyle>
            <a:lvl1pPr>
              <a:defRPr sz="2400">
                <a:latin typeface="Source Sans Pro" panose="020B0503030403020204" pitchFamily="34" charset="0"/>
                <a:ea typeface="Source Sans Pro" panose="020B0503030403020204" pitchFamily="34" charset="0"/>
              </a:defRPr>
            </a:lvl1pPr>
            <a:lvl2pPr>
              <a:defRPr sz="2000">
                <a:latin typeface="Source Sans Pro" panose="020B0503030403020204" pitchFamily="34" charset="0"/>
                <a:ea typeface="Source Sans Pro" panose="020B0503030403020204" pitchFamily="34" charset="0"/>
              </a:defRPr>
            </a:lvl2pPr>
            <a:lvl3pPr>
              <a:defRPr sz="1800">
                <a:latin typeface="Source Sans Pro" panose="020B0503030403020204" pitchFamily="34" charset="0"/>
                <a:ea typeface="Source Sans Pro" panose="020B0503030403020204" pitchFamily="34" charset="0"/>
              </a:defRPr>
            </a:lvl3pPr>
            <a:lvl4pPr>
              <a:defRPr sz="1600">
                <a:latin typeface="Source Sans Pro" panose="020B0503030403020204" pitchFamily="34" charset="0"/>
                <a:ea typeface="Source Sans Pro" panose="020B0503030403020204" pitchFamily="34" charset="0"/>
              </a:defRPr>
            </a:lvl4pPr>
            <a:lvl5pPr>
              <a:defRPr sz="1600">
                <a:latin typeface="Source Sans Pro" panose="020B0503030403020204" pitchFamily="34" charset="0"/>
                <a:ea typeface="Source Sans Pro" panose="020B0503030403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8400" y="1557965"/>
            <a:ext cx="5330984" cy="990600"/>
          </a:xfrm>
        </p:spPr>
        <p:txBody>
          <a:bodyPr anchor="ctr">
            <a:normAutofit/>
          </a:bodyPr>
          <a:lstStyle>
            <a:lvl1pPr marL="0" indent="0">
              <a:spcBef>
                <a:spcPct val="0"/>
              </a:spcBef>
              <a:buNone/>
              <a:defRPr sz="3200" b="0">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548565"/>
            <a:ext cx="5330984" cy="3200400"/>
          </a:xfrm>
        </p:spPr>
        <p:txBody>
          <a:bodyPr/>
          <a:lstStyle>
            <a:lvl1pPr>
              <a:defRPr sz="2400">
                <a:latin typeface="Source Sans Pro" panose="020B0503030403020204" pitchFamily="34" charset="0"/>
                <a:ea typeface="Source Sans Pro" panose="020B0503030403020204" pitchFamily="34" charset="0"/>
              </a:defRPr>
            </a:lvl1pPr>
            <a:lvl2pPr>
              <a:defRPr sz="2000">
                <a:latin typeface="Source Sans Pro" panose="020B0503030403020204" pitchFamily="34" charset="0"/>
                <a:ea typeface="Source Sans Pro" panose="020B0503030403020204" pitchFamily="34" charset="0"/>
              </a:defRPr>
            </a:lvl2pPr>
            <a:lvl3pPr>
              <a:defRPr sz="1800">
                <a:latin typeface="Source Sans Pro" panose="020B0503030403020204" pitchFamily="34" charset="0"/>
                <a:ea typeface="Source Sans Pro" panose="020B0503030403020204" pitchFamily="34" charset="0"/>
              </a:defRPr>
            </a:lvl3pPr>
            <a:lvl4pPr>
              <a:defRPr sz="1600">
                <a:latin typeface="Source Sans Pro" panose="020B0503030403020204" pitchFamily="34" charset="0"/>
                <a:ea typeface="Source Sans Pro" panose="020B0503030403020204" pitchFamily="34" charset="0"/>
              </a:defRPr>
            </a:lvl4pPr>
            <a:lvl5pPr>
              <a:defRPr sz="1600">
                <a:latin typeface="Source Sans Pro" panose="020B0503030403020204" pitchFamily="34" charset="0"/>
                <a:ea typeface="Source Sans Pro" panose="020B0503030403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
        <p:nvSpPr>
          <p:cNvPr id="7" name="Rectangle 6">
            <a:extLst>
              <a:ext uri="{FF2B5EF4-FFF2-40B4-BE49-F238E27FC236}">
                <a16:creationId xmlns:a16="http://schemas.microsoft.com/office/drawing/2014/main" id="{4FD9C843-4EB1-CB8E-C8B2-D06F089F108C}"/>
              </a:ext>
            </a:extLst>
          </p:cNvPr>
          <p:cNvSpPr/>
          <p:nvPr userDrawn="1"/>
        </p:nvSpPr>
        <p:spPr>
          <a:xfrm>
            <a:off x="11885612" y="1524000"/>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black logo&#10;&#10;Description automatically generated">
            <a:extLst>
              <a:ext uri="{FF2B5EF4-FFF2-40B4-BE49-F238E27FC236}">
                <a16:creationId xmlns:a16="http://schemas.microsoft.com/office/drawing/2014/main" id="{B689B68D-70A5-DD22-927A-6603B401D8DA}"/>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51309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ource Sans Pro" panose="020B0503030403020204" pitchFamily="34" charset="0"/>
                <a:ea typeface="Source Sans Pro" panose="020B0503030403020204" pitchFamily="34" charset="0"/>
              </a:defRPr>
            </a:lvl1p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
        <p:nvSpPr>
          <p:cNvPr id="3" name="Rectangle 2">
            <a:extLst>
              <a:ext uri="{FF2B5EF4-FFF2-40B4-BE49-F238E27FC236}">
                <a16:creationId xmlns:a16="http://schemas.microsoft.com/office/drawing/2014/main" id="{4E15F0E2-6D4F-7CE6-E829-FA0663BB8207}"/>
              </a:ext>
            </a:extLst>
          </p:cNvPr>
          <p:cNvSpPr/>
          <p:nvPr userDrawn="1"/>
        </p:nvSpPr>
        <p:spPr>
          <a:xfrm>
            <a:off x="11885612" y="1524000"/>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black logo&#10;&#10;Description automatically generated">
            <a:extLst>
              <a:ext uri="{FF2B5EF4-FFF2-40B4-BE49-F238E27FC236}">
                <a16:creationId xmlns:a16="http://schemas.microsoft.com/office/drawing/2014/main" id="{FD3F6596-E015-59F1-39EC-D98679163FD7}"/>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313442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F31473-23EB-4724-8B59-FE6D21D89FA4}" type="slidenum">
              <a:rPr/>
              <a:t>‹#›</a:t>
            </a:fld>
            <a:endParaRPr/>
          </a:p>
        </p:txBody>
      </p:sp>
      <p:sp>
        <p:nvSpPr>
          <p:cNvPr id="2" name="Rectangle 1">
            <a:extLst>
              <a:ext uri="{FF2B5EF4-FFF2-40B4-BE49-F238E27FC236}">
                <a16:creationId xmlns:a16="http://schemas.microsoft.com/office/drawing/2014/main" id="{231A7A23-688B-264C-9879-9CCEA0951EA8}"/>
              </a:ext>
            </a:extLst>
          </p:cNvPr>
          <p:cNvSpPr/>
          <p:nvPr userDrawn="1"/>
        </p:nvSpPr>
        <p:spPr>
          <a:xfrm>
            <a:off x="11885612" y="1524000"/>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black logo&#10;&#10;Description automatically generated">
            <a:extLst>
              <a:ext uri="{FF2B5EF4-FFF2-40B4-BE49-F238E27FC236}">
                <a16:creationId xmlns:a16="http://schemas.microsoft.com/office/drawing/2014/main" id="{01480FF1-1354-A8CA-163F-F95293380646}"/>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191031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t">
            <a:noAutofit/>
          </a:bodyPr>
          <a:lstStyle>
            <a:lvl1pPr algn="l">
              <a:defRPr sz="3600" b="0">
                <a:latin typeface="Source Sans Pro" panose="020B0503030403020204" pitchFamily="34" charset="0"/>
                <a:ea typeface="Source Sans Pro" panose="020B0503030403020204" pitchFamily="34" charset="0"/>
              </a:defRPr>
            </a:lvl1pPr>
          </a:lstStyle>
          <a:p>
            <a:r>
              <a:rPr lang="en-US"/>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atin typeface="Source Sans Pro" panose="020B0503030403020204" pitchFamily="34" charset="0"/>
                <a:ea typeface="Source Sans Pro" panose="020B0503030403020204" pitchFamily="34" charset="0"/>
              </a:defRPr>
            </a:lvl1pPr>
            <a:lvl2pPr>
              <a:defRPr sz="2400">
                <a:latin typeface="Source Sans Pro" panose="020B0503030403020204" pitchFamily="34" charset="0"/>
                <a:ea typeface="Source Sans Pro" panose="020B0503030403020204" pitchFamily="34" charset="0"/>
              </a:defRPr>
            </a:lvl2pPr>
            <a:lvl3pPr>
              <a:defRPr sz="20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ct val="0"/>
              </a:spcBef>
              <a:buNone/>
              <a:defRPr sz="2000">
                <a:latin typeface="Source Sans Pro" panose="020B0503030403020204" pitchFamily="34" charset="0"/>
                <a:ea typeface="Source Sans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
        <p:nvSpPr>
          <p:cNvPr id="5" name="Rectangle 4">
            <a:extLst>
              <a:ext uri="{FF2B5EF4-FFF2-40B4-BE49-F238E27FC236}">
                <a16:creationId xmlns:a16="http://schemas.microsoft.com/office/drawing/2014/main" id="{6BE67766-3956-EDDF-5D86-AD4CE0F69636}"/>
              </a:ext>
            </a:extLst>
          </p:cNvPr>
          <p:cNvSpPr/>
          <p:nvPr userDrawn="1"/>
        </p:nvSpPr>
        <p:spPr>
          <a:xfrm>
            <a:off x="11885612" y="1524000"/>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black logo&#10;&#10;Description automatically generated">
            <a:extLst>
              <a:ext uri="{FF2B5EF4-FFF2-40B4-BE49-F238E27FC236}">
                <a16:creationId xmlns:a16="http://schemas.microsoft.com/office/drawing/2014/main" id="{EB058100-A570-DB91-C80C-005D633C04A0}"/>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22347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t">
            <a:normAutofit/>
          </a:bodyPr>
          <a:lstStyle>
            <a:lvl1pPr algn="l">
              <a:lnSpc>
                <a:spcPct val="100000"/>
              </a:lnSpc>
              <a:defRPr sz="3600" b="0">
                <a:latin typeface="Source Sans Pro" panose="020B0503030403020204" pitchFamily="34" charset="0"/>
                <a:ea typeface="Source Sans Pro" panose="020B0503030403020204" pitchFamily="34" charset="0"/>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ct val="0"/>
              </a:spcBef>
              <a:buNone/>
              <a:defRPr sz="2000">
                <a:solidFill>
                  <a:schemeClr val="tx1"/>
                </a:solidFill>
                <a:latin typeface="Source Sans Pro" panose="020B0503030403020204" pitchFamily="34" charset="0"/>
                <a:ea typeface="Source Sans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
        <p:nvSpPr>
          <p:cNvPr id="5" name="Rectangle 4">
            <a:extLst>
              <a:ext uri="{FF2B5EF4-FFF2-40B4-BE49-F238E27FC236}">
                <a16:creationId xmlns:a16="http://schemas.microsoft.com/office/drawing/2014/main" id="{A3D0762B-05CE-AE62-60AC-FA501F33C2C2}"/>
              </a:ext>
            </a:extLst>
          </p:cNvPr>
          <p:cNvSpPr/>
          <p:nvPr userDrawn="1"/>
        </p:nvSpPr>
        <p:spPr>
          <a:xfrm>
            <a:off x="11885612" y="1524000"/>
            <a:ext cx="303213" cy="1524000"/>
          </a:xfrm>
          <a:prstGeom prst="rect">
            <a:avLst/>
          </a:prstGeom>
          <a:solidFill>
            <a:srgbClr val="246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black logo&#10;&#10;Description automatically generated">
            <a:extLst>
              <a:ext uri="{FF2B5EF4-FFF2-40B4-BE49-F238E27FC236}">
                <a16:creationId xmlns:a16="http://schemas.microsoft.com/office/drawing/2014/main" id="{6FEE6511-D15F-053E-8AEF-A64528BA0C04}"/>
              </a:ext>
            </a:extLst>
          </p:cNvPr>
          <p:cNvPicPr>
            <a:picLocks noChangeAspect="1"/>
          </p:cNvPicPr>
          <p:nvPr userDrawn="1"/>
        </p:nvPicPr>
        <p:blipFill>
          <a:blip r:embed="rId2"/>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335204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12" y="152400"/>
            <a:ext cx="10971372" cy="1066800"/>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08012" y="1524000"/>
            <a:ext cx="11049000" cy="4190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608012" y="6356351"/>
            <a:ext cx="912971" cy="365125"/>
          </a:xfrm>
          <a:prstGeom prst="rect">
            <a:avLst/>
          </a:prstGeom>
        </p:spPr>
        <p:txBody>
          <a:bodyPr vert="horz" lIns="91440" tIns="45720" rIns="91440" bIns="45720" rtlCol="0" anchor="ctr"/>
          <a:lstStyle>
            <a:lvl1pPr algn="l">
              <a:defRPr sz="2000" b="1">
                <a:solidFill>
                  <a:srgbClr val="24658D"/>
                </a:solidFill>
                <a:latin typeface="Source Sans Pro" panose="020B0503030403020204" pitchFamily="34" charset="0"/>
                <a:ea typeface="Source Sans Pro" panose="020B0503030403020204" pitchFamily="34" charset="0"/>
              </a:defRPr>
            </a:lvl1pPr>
          </a:lstStyle>
          <a:p>
            <a:fld id="{A3F31473-23EB-4724-8B59-FE6D21D89FA4}" type="slidenum">
              <a:rPr lang="en-US" smtClean="0"/>
              <a:t>‹#›</a:t>
            </a:fld>
            <a:endParaRPr lang="en-US"/>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80000"/>
        </a:lnSpc>
        <a:spcBef>
          <a:spcPct val="0"/>
        </a:spcBef>
        <a:buNone/>
        <a:defRPr sz="3600" kern="1200">
          <a:solidFill>
            <a:srgbClr val="24658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100000"/>
        </a:lnSpc>
        <a:spcBef>
          <a:spcPct val="0"/>
        </a:spcBef>
        <a:buClr>
          <a:schemeClr val="tx1"/>
        </a:buClr>
        <a:buSzPct val="80000"/>
        <a:buFont typeface="Arial"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15950" indent="-285750" algn="l" defTabSz="914400" rtl="0" eaLnBrk="1" latinLnBrk="0" hangingPunct="1">
        <a:lnSpc>
          <a:spcPct val="100000"/>
        </a:lnSpc>
        <a:spcBef>
          <a:spcPct val="0"/>
        </a:spcBef>
        <a:buSzPct val="80000"/>
        <a:buFont typeface="Corbel"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996696" indent="-228600" algn="l" defTabSz="914400" rtl="0" eaLnBrk="1" latinLnBrk="0" hangingPunct="1">
        <a:lnSpc>
          <a:spcPct val="100000"/>
        </a:lnSpc>
        <a:spcBef>
          <a:spcPct val="0"/>
        </a:spcBef>
        <a:buClr>
          <a:schemeClr val="tx1"/>
        </a:buClr>
        <a:buSzPct val="80000"/>
        <a:buFont typeface="Arial"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380744" indent="-283464" algn="l" defTabSz="914400" rtl="0" eaLnBrk="1" latinLnBrk="0" hangingPunct="1">
        <a:lnSpc>
          <a:spcPct val="100000"/>
        </a:lnSpc>
        <a:spcBef>
          <a:spcPct val="0"/>
        </a:spcBef>
        <a:buFont typeface="Corbel"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1764792" indent="-228600" algn="l" defTabSz="914400" rtl="0" eaLnBrk="1" latinLnBrk="0" hangingPunct="1">
        <a:lnSpc>
          <a:spcPct val="100000"/>
        </a:lnSpc>
        <a:spcBef>
          <a:spcPct val="0"/>
        </a:spcBef>
        <a:buClr>
          <a:schemeClr val="tx1"/>
        </a:buClr>
        <a:buSzPct val="80000"/>
        <a:buFont typeface="Arial"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E4B22-3CEB-F2CA-1604-A109D26D32F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80493D3-ED29-290C-181C-0C4EA5937286}"/>
              </a:ext>
            </a:extLst>
          </p:cNvPr>
          <p:cNvPicPr>
            <a:picLocks noChangeAspect="1"/>
          </p:cNvPicPr>
          <p:nvPr/>
        </p:nvPicPr>
        <p:blipFill>
          <a:blip r:embed="rId3"/>
          <a:srcRect/>
          <a:stretch>
            <a:fillRect/>
          </a:stretch>
        </p:blipFill>
        <p:spPr>
          <a:xfrm>
            <a:off x="-14287" y="0"/>
            <a:ext cx="12201524" cy="6858000"/>
          </a:xfrm>
          <a:prstGeom prst="rect">
            <a:avLst/>
          </a:prstGeom>
        </p:spPr>
      </p:pic>
      <p:sp>
        <p:nvSpPr>
          <p:cNvPr id="2" name="Title 1">
            <a:extLst>
              <a:ext uri="{FF2B5EF4-FFF2-40B4-BE49-F238E27FC236}">
                <a16:creationId xmlns:a16="http://schemas.microsoft.com/office/drawing/2014/main" id="{C4054C8B-1BC5-D1B6-C7DF-8FB5FB72815D}"/>
              </a:ext>
            </a:extLst>
          </p:cNvPr>
          <p:cNvSpPr>
            <a:spLocks noGrp="1"/>
          </p:cNvSpPr>
          <p:nvPr>
            <p:ph type="ctrTitle"/>
          </p:nvPr>
        </p:nvSpPr>
        <p:spPr>
          <a:xfrm>
            <a:off x="608012" y="2057400"/>
            <a:ext cx="5029199" cy="1752600"/>
          </a:xfrm>
        </p:spPr>
        <p:txBody>
          <a:bodyPr>
            <a:normAutofit fontScale="90000"/>
          </a:bodyPr>
          <a:lstStyle/>
          <a:p>
            <a:r>
              <a:rPr lang="en-US" sz="3600">
                <a:solidFill>
                  <a:srgbClr val="24658D"/>
                </a:solidFill>
              </a:rPr>
              <a:t>Franchising in the Modern Marketplace:</a:t>
            </a:r>
            <a:br>
              <a:rPr lang="en-US" sz="3600">
                <a:solidFill>
                  <a:srgbClr val="24658D"/>
                </a:solidFill>
              </a:rPr>
            </a:br>
            <a:r>
              <a:rPr lang="en-US" sz="2700">
                <a:solidFill>
                  <a:srgbClr val="24658D"/>
                </a:solidFill>
              </a:rPr>
              <a:t>Franchise Basics in the USA and Canada</a:t>
            </a:r>
          </a:p>
        </p:txBody>
      </p:sp>
      <p:sp>
        <p:nvSpPr>
          <p:cNvPr id="3" name="Subtitle 2">
            <a:extLst>
              <a:ext uri="{FF2B5EF4-FFF2-40B4-BE49-F238E27FC236}">
                <a16:creationId xmlns:a16="http://schemas.microsoft.com/office/drawing/2014/main" id="{484084A5-A7E7-7BF8-6E9C-827A166FD76E}"/>
              </a:ext>
            </a:extLst>
          </p:cNvPr>
          <p:cNvSpPr>
            <a:spLocks noGrp="1"/>
          </p:cNvSpPr>
          <p:nvPr>
            <p:ph type="subTitle" idx="1"/>
          </p:nvPr>
        </p:nvSpPr>
        <p:spPr>
          <a:xfrm>
            <a:off x="608013" y="4114800"/>
            <a:ext cx="5029198" cy="2057400"/>
          </a:xfrm>
        </p:spPr>
        <p:txBody>
          <a:bodyPr>
            <a:noAutofit/>
          </a:bodyPr>
          <a:lstStyle/>
          <a:p>
            <a:pPr>
              <a:lnSpc>
                <a:spcPct val="100000"/>
              </a:lnSpc>
            </a:pPr>
            <a:r>
              <a:rPr lang="en-US" sz="1600" b="1"/>
              <a:t>Kendal Tyre </a:t>
            </a:r>
            <a:r>
              <a:rPr lang="en-US" sz="1600"/>
              <a:t>(Nixon Peabody LLP – Washington, DC)</a:t>
            </a:r>
          </a:p>
          <a:p>
            <a:pPr>
              <a:lnSpc>
                <a:spcPct val="100000"/>
              </a:lnSpc>
            </a:pPr>
            <a:r>
              <a:rPr lang="en-US" sz="1600" b="1"/>
              <a:t>Jeffery M. Cross </a:t>
            </a:r>
            <a:r>
              <a:rPr lang="en-US" sz="1600"/>
              <a:t>(Smith Gambrell Russell, LLP - Chicago) </a:t>
            </a:r>
            <a:endParaRPr lang="en-US" sz="1600" b="1"/>
          </a:p>
          <a:p>
            <a:pPr>
              <a:lnSpc>
                <a:spcPct val="100000"/>
              </a:lnSpc>
            </a:pPr>
            <a:r>
              <a:rPr lang="en-US" sz="1600" b="1"/>
              <a:t>Andrae Marrocco </a:t>
            </a:r>
            <a:r>
              <a:rPr lang="en-US" sz="1600"/>
              <a:t>(McMillan LLP – Toronto)</a:t>
            </a:r>
          </a:p>
          <a:p>
            <a:r>
              <a:rPr lang="en-US" sz="1600" b="1"/>
              <a:t>W. Brad Hanna </a:t>
            </a:r>
            <a:r>
              <a:rPr lang="en-US" sz="1600"/>
              <a:t>(McMillan LLP – Toronto)</a:t>
            </a:r>
          </a:p>
          <a:p>
            <a:pPr>
              <a:lnSpc>
                <a:spcPct val="100000"/>
              </a:lnSpc>
            </a:pPr>
            <a:endParaRPr lang="en-US" sz="1800"/>
          </a:p>
        </p:txBody>
      </p:sp>
      <p:pic>
        <p:nvPicPr>
          <p:cNvPr id="5" name="Picture 4">
            <a:extLst>
              <a:ext uri="{FF2B5EF4-FFF2-40B4-BE49-F238E27FC236}">
                <a16:creationId xmlns:a16="http://schemas.microsoft.com/office/drawing/2014/main" id="{AF925B81-DB1E-6BF9-B47C-9CCCAEBBEFBD}"/>
              </a:ext>
            </a:extLst>
          </p:cNvPr>
          <p:cNvPicPr>
            <a:picLocks noChangeAspect="1"/>
          </p:cNvPicPr>
          <p:nvPr/>
        </p:nvPicPr>
        <p:blipFill>
          <a:blip r:embed="rId4"/>
          <a:srcRect/>
          <a:stretch>
            <a:fillRect/>
          </a:stretch>
        </p:blipFill>
        <p:spPr>
          <a:xfrm>
            <a:off x="77389" y="69998"/>
            <a:ext cx="3121423" cy="1225402"/>
          </a:xfrm>
          <a:prstGeom prst="rect">
            <a:avLst/>
          </a:prstGeom>
        </p:spPr>
      </p:pic>
    </p:spTree>
    <p:extLst>
      <p:ext uri="{BB962C8B-B14F-4D97-AF65-F5344CB8AC3E}">
        <p14:creationId xmlns:p14="http://schemas.microsoft.com/office/powerpoint/2010/main" val="217584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9CA85-DE86-12A8-F279-125AD97AB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AB809-E510-11DA-3A8D-0112D0BEEBE7}"/>
              </a:ext>
            </a:extLst>
          </p:cNvPr>
          <p:cNvSpPr>
            <a:spLocks noGrp="1"/>
          </p:cNvSpPr>
          <p:nvPr>
            <p:ph type="title"/>
          </p:nvPr>
        </p:nvSpPr>
        <p:spPr>
          <a:xfrm>
            <a:off x="455612" y="349248"/>
            <a:ext cx="10971372" cy="1066800"/>
          </a:xfrm>
        </p:spPr>
        <p:txBody>
          <a:bodyPr/>
          <a:lstStyle/>
          <a:p>
            <a:r>
              <a:rPr lang="en-US"/>
              <a:t>The Accidental Franchisor in the USA</a:t>
            </a:r>
          </a:p>
        </p:txBody>
      </p:sp>
      <p:sp>
        <p:nvSpPr>
          <p:cNvPr id="3" name="Content Placeholder 2">
            <a:extLst>
              <a:ext uri="{FF2B5EF4-FFF2-40B4-BE49-F238E27FC236}">
                <a16:creationId xmlns:a16="http://schemas.microsoft.com/office/drawing/2014/main" id="{2715284C-3D76-A132-B1DB-21E6C5D67190}"/>
              </a:ext>
            </a:extLst>
          </p:cNvPr>
          <p:cNvSpPr>
            <a:spLocks noGrp="1"/>
          </p:cNvSpPr>
          <p:nvPr>
            <p:ph idx="1"/>
          </p:nvPr>
        </p:nvSpPr>
        <p:spPr/>
        <p:txBody>
          <a:bodyPr/>
          <a:lstStyle/>
          <a:p>
            <a:pPr marL="0" marR="0">
              <a:spcBef>
                <a:spcPts val="600"/>
              </a:spcBef>
              <a:spcAft>
                <a:spcPts val="600"/>
              </a:spcAft>
            </a:pPr>
            <a:r>
              <a:rPr lang="en-US">
                <a:effectLst/>
                <a:cs typeface="Times New Roman" panose="02020603050405020304" pitchFamily="18" charset="0"/>
              </a:rPr>
              <a:t>The “Accidental Franchise” Problem</a:t>
            </a:r>
          </a:p>
          <a:p>
            <a:pPr lvl="1"/>
            <a:r>
              <a:rPr lang="en-US">
                <a:effectLst/>
              </a:rPr>
              <a:t>When do restrictions on distributor establish a franchise</a:t>
            </a:r>
          </a:p>
          <a:p>
            <a:pPr marL="0" marR="0">
              <a:spcBef>
                <a:spcPts val="600"/>
              </a:spcBef>
              <a:spcAft>
                <a:spcPts val="600"/>
              </a:spcAft>
            </a:pPr>
            <a:r>
              <a:rPr lang="en-US">
                <a:effectLst/>
              </a:rPr>
              <a:t> </a:t>
            </a:r>
            <a:r>
              <a:rPr lang="en-US">
                <a:effectLst/>
                <a:cs typeface="Times New Roman" panose="02020603050405020304" pitchFamily="18" charset="0"/>
              </a:rPr>
              <a:t>Eighteen states have franchise laws</a:t>
            </a:r>
          </a:p>
          <a:p>
            <a:pPr lvl="1"/>
            <a:r>
              <a:rPr lang="en-US">
                <a:effectLst/>
              </a:rPr>
              <a:t>Many with different definitions of “franchise”</a:t>
            </a:r>
          </a:p>
          <a:p>
            <a:endParaRPr lang="en-US"/>
          </a:p>
        </p:txBody>
      </p:sp>
      <p:sp>
        <p:nvSpPr>
          <p:cNvPr id="4" name="Slide Number Placeholder 3">
            <a:extLst>
              <a:ext uri="{FF2B5EF4-FFF2-40B4-BE49-F238E27FC236}">
                <a16:creationId xmlns:a16="http://schemas.microsoft.com/office/drawing/2014/main" id="{B10F5BEA-489D-8745-86CF-31E1F3A7BAEA}"/>
              </a:ext>
            </a:extLst>
          </p:cNvPr>
          <p:cNvSpPr>
            <a:spLocks noGrp="1"/>
          </p:cNvSpPr>
          <p:nvPr>
            <p:ph type="sldNum" sz="quarter" idx="12"/>
          </p:nvPr>
        </p:nvSpPr>
        <p:spPr/>
        <p:txBody>
          <a:bodyPr/>
          <a:lstStyle/>
          <a:p>
            <a:fld id="{A3F31473-23EB-4724-8B59-FE6D21D89FA4}" type="slidenum">
              <a:rPr lang="en-US" smtClean="0"/>
              <a:t>10</a:t>
            </a:fld>
            <a:endParaRPr lang="en-US"/>
          </a:p>
        </p:txBody>
      </p:sp>
    </p:spTree>
    <p:extLst>
      <p:ext uri="{BB962C8B-B14F-4D97-AF65-F5344CB8AC3E}">
        <p14:creationId xmlns:p14="http://schemas.microsoft.com/office/powerpoint/2010/main" val="260552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88FDE-A075-7DA8-B26F-0329EBE75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4309F-AE64-FD53-E4E8-4EB068DAFD49}"/>
              </a:ext>
            </a:extLst>
          </p:cNvPr>
          <p:cNvSpPr>
            <a:spLocks noGrp="1"/>
          </p:cNvSpPr>
          <p:nvPr>
            <p:ph type="title"/>
          </p:nvPr>
        </p:nvSpPr>
        <p:spPr/>
        <p:txBody>
          <a:bodyPr/>
          <a:lstStyle/>
          <a:p>
            <a:r>
              <a:rPr lang="en-US"/>
              <a:t>The Accidental Franchisor in the USA</a:t>
            </a:r>
          </a:p>
        </p:txBody>
      </p:sp>
      <p:sp>
        <p:nvSpPr>
          <p:cNvPr id="3" name="Content Placeholder 2">
            <a:extLst>
              <a:ext uri="{FF2B5EF4-FFF2-40B4-BE49-F238E27FC236}">
                <a16:creationId xmlns:a16="http://schemas.microsoft.com/office/drawing/2014/main" id="{FE14D708-617C-6217-E662-69E0559C72BD}"/>
              </a:ext>
            </a:extLst>
          </p:cNvPr>
          <p:cNvSpPr>
            <a:spLocks noGrp="1"/>
          </p:cNvSpPr>
          <p:nvPr>
            <p:ph idx="1"/>
          </p:nvPr>
        </p:nvSpPr>
        <p:spPr>
          <a:xfrm>
            <a:off x="608012" y="1295400"/>
            <a:ext cx="10971372" cy="4800600"/>
          </a:xfrm>
        </p:spPr>
        <p:txBody>
          <a:bodyPr>
            <a:normAutofit fontScale="92500" lnSpcReduction="20000"/>
          </a:bodyPr>
          <a:lstStyle/>
          <a:p>
            <a:pPr marL="0" marR="0" indent="0" algn="ctr">
              <a:spcBef>
                <a:spcPts val="600"/>
              </a:spcBef>
              <a:spcAft>
                <a:spcPts val="600"/>
              </a:spcAft>
              <a:buNone/>
            </a:pPr>
            <a:r>
              <a:rPr lang="en-US" b="1">
                <a:effectLst/>
                <a:cs typeface="Times New Roman" panose="02020603050405020304" pitchFamily="18" charset="0"/>
              </a:rPr>
              <a:t>Illinois Franchise Disclosure Act</a:t>
            </a:r>
          </a:p>
          <a:p>
            <a:pPr marL="0" marR="228600" lvl="0" indent="0" algn="just">
              <a:spcBef>
                <a:spcPct val="0"/>
              </a:spcBef>
              <a:spcAft>
                <a:spcPts val="600"/>
              </a:spcAft>
              <a:buNone/>
            </a:pPr>
            <a:r>
              <a:rPr lang="en-US">
                <a:effectLst/>
                <a:cs typeface="Times New Roman" panose="02020603050405020304" pitchFamily="18" charset="0"/>
              </a:rPr>
              <a:t>“</a:t>
            </a:r>
            <a:r>
              <a:rPr lang="en-US" sz="3000">
                <a:effectLst/>
                <a:cs typeface="Times New Roman" panose="02020603050405020304" pitchFamily="18" charset="0"/>
              </a:rPr>
              <a:t>Franchise” means a contract or agreement. either expressed or implied whether oral or written, between two or more persons by which:</a:t>
            </a:r>
          </a:p>
          <a:p>
            <a:pPr marL="742950" marR="457200" lvl="1" indent="-285750" algn="just">
              <a:spcBef>
                <a:spcPct val="0"/>
              </a:spcBef>
              <a:spcAft>
                <a:spcPts val="600"/>
              </a:spcAft>
              <a:buFont typeface="Courier New" panose="02070309020205020404" pitchFamily="49" charset="0"/>
              <a:buChar char="o"/>
            </a:pPr>
            <a:r>
              <a:rPr lang="en-US" sz="2600">
                <a:effectLst/>
                <a:cs typeface="Times New Roman" panose="02020603050405020304" pitchFamily="18" charset="0"/>
              </a:rPr>
              <a:t>a franchisee is granted the right to engage in the business of offering, selling, or distributing goods or services, under a </a:t>
            </a:r>
            <a:r>
              <a:rPr lang="en-US" sz="2600">
                <a:solidFill>
                  <a:srgbClr val="FF0000"/>
                </a:solidFill>
                <a:effectLst/>
                <a:cs typeface="Times New Roman" panose="02020603050405020304" pitchFamily="18" charset="0"/>
              </a:rPr>
              <a:t>marketing plan or system </a:t>
            </a:r>
            <a:r>
              <a:rPr lang="en-US" sz="2600">
                <a:effectLst/>
                <a:cs typeface="Times New Roman" panose="02020603050405020304" pitchFamily="18" charset="0"/>
              </a:rPr>
              <a:t>prescribed or suggested in substantial part by a franchisor; and</a:t>
            </a:r>
          </a:p>
          <a:p>
            <a:pPr marL="742950" marR="457200" lvl="1" indent="-285750" algn="just">
              <a:spcBef>
                <a:spcPct val="0"/>
              </a:spcBef>
              <a:spcAft>
                <a:spcPts val="600"/>
              </a:spcAft>
              <a:buFont typeface="Courier New" panose="02070309020205020404" pitchFamily="49" charset="0"/>
              <a:buChar char="o"/>
            </a:pPr>
            <a:r>
              <a:rPr lang="en-US" sz="2600">
                <a:effectLst/>
                <a:cs typeface="Times New Roman" panose="02020603050405020304" pitchFamily="18" charset="0"/>
              </a:rPr>
              <a:t>the operation of the franchisee's business pursuant to such plan or system is </a:t>
            </a:r>
            <a:r>
              <a:rPr lang="en-US" sz="2600">
                <a:solidFill>
                  <a:srgbClr val="FF0000"/>
                </a:solidFill>
                <a:effectLst/>
                <a:cs typeface="Times New Roman" panose="02020603050405020304" pitchFamily="18" charset="0"/>
              </a:rPr>
              <a:t>substantially associated with the franchisor's trademark</a:t>
            </a:r>
            <a:r>
              <a:rPr lang="en-US" sz="2600">
                <a:effectLst/>
                <a:cs typeface="Times New Roman" panose="02020603050405020304" pitchFamily="18" charset="0"/>
              </a:rPr>
              <a:t>, service mark, trade name, logotype, advertising, or other commercial symbol designating the franchisor or its affiliate; and</a:t>
            </a:r>
          </a:p>
          <a:p>
            <a:pPr marL="742950" marR="457200" lvl="1" indent="-285750" algn="just">
              <a:spcBef>
                <a:spcPct val="0"/>
              </a:spcBef>
              <a:spcAft>
                <a:spcPts val="600"/>
              </a:spcAft>
              <a:buFont typeface="Courier New" panose="02070309020205020404" pitchFamily="49" charset="0"/>
              <a:buChar char="o"/>
            </a:pPr>
            <a:r>
              <a:rPr lang="en-US" sz="2600">
                <a:effectLst/>
                <a:cs typeface="Times New Roman" panose="02020603050405020304" pitchFamily="18" charset="0"/>
              </a:rPr>
              <a:t>the person granted the right to engage in such business is required to pay, directly or indirectly, a </a:t>
            </a:r>
            <a:r>
              <a:rPr lang="en-US" sz="2600">
                <a:solidFill>
                  <a:srgbClr val="FF0000"/>
                </a:solidFill>
                <a:effectLst/>
                <a:cs typeface="Times New Roman" panose="02020603050405020304" pitchFamily="18" charset="0"/>
              </a:rPr>
              <a:t>franchise fee </a:t>
            </a:r>
            <a:r>
              <a:rPr lang="en-US" sz="2600">
                <a:effectLst/>
                <a:cs typeface="Times New Roman" panose="02020603050405020304" pitchFamily="18" charset="0"/>
              </a:rPr>
              <a:t>of $500 or more. . . .</a:t>
            </a:r>
          </a:p>
          <a:p>
            <a:pPr marL="0" indent="0">
              <a:buNone/>
            </a:pPr>
            <a:r>
              <a:rPr lang="en-US" sz="1700">
                <a:effectLst/>
              </a:rPr>
              <a:t>815 Ill. Comp. Stat. 705/3(1) (Supp. 1997).</a:t>
            </a:r>
          </a:p>
        </p:txBody>
      </p:sp>
      <p:sp>
        <p:nvSpPr>
          <p:cNvPr id="4" name="Slide Number Placeholder 3">
            <a:extLst>
              <a:ext uri="{FF2B5EF4-FFF2-40B4-BE49-F238E27FC236}">
                <a16:creationId xmlns:a16="http://schemas.microsoft.com/office/drawing/2014/main" id="{B890D296-FE61-D58E-1249-94B2B0E0481E}"/>
              </a:ext>
            </a:extLst>
          </p:cNvPr>
          <p:cNvSpPr>
            <a:spLocks noGrp="1"/>
          </p:cNvSpPr>
          <p:nvPr>
            <p:ph type="sldNum" sz="quarter" idx="12"/>
          </p:nvPr>
        </p:nvSpPr>
        <p:spPr/>
        <p:txBody>
          <a:bodyPr/>
          <a:lstStyle/>
          <a:p>
            <a:fld id="{A3F31473-23EB-4724-8B59-FE6D21D89FA4}" type="slidenum">
              <a:rPr lang="en-US" smtClean="0"/>
              <a:t>11</a:t>
            </a:fld>
            <a:endParaRPr lang="en-US"/>
          </a:p>
        </p:txBody>
      </p:sp>
    </p:spTree>
    <p:extLst>
      <p:ext uri="{BB962C8B-B14F-4D97-AF65-F5344CB8AC3E}">
        <p14:creationId xmlns:p14="http://schemas.microsoft.com/office/powerpoint/2010/main" val="338833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2605A-F0A8-C84D-593E-81510FE96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D40CC-3431-7624-1020-8B890E98AF94}"/>
              </a:ext>
            </a:extLst>
          </p:cNvPr>
          <p:cNvSpPr>
            <a:spLocks noGrp="1"/>
          </p:cNvSpPr>
          <p:nvPr>
            <p:ph type="title"/>
          </p:nvPr>
        </p:nvSpPr>
        <p:spPr/>
        <p:txBody>
          <a:bodyPr/>
          <a:lstStyle/>
          <a:p>
            <a:r>
              <a:rPr lang="en-US"/>
              <a:t>The Accidental Franchisor in the USA</a:t>
            </a:r>
          </a:p>
        </p:txBody>
      </p:sp>
      <p:sp>
        <p:nvSpPr>
          <p:cNvPr id="3" name="Content Placeholder 2">
            <a:extLst>
              <a:ext uri="{FF2B5EF4-FFF2-40B4-BE49-F238E27FC236}">
                <a16:creationId xmlns:a16="http://schemas.microsoft.com/office/drawing/2014/main" id="{D803A252-AAF4-7AD1-FC51-AB40B12657B2}"/>
              </a:ext>
            </a:extLst>
          </p:cNvPr>
          <p:cNvSpPr>
            <a:spLocks noGrp="1"/>
          </p:cNvSpPr>
          <p:nvPr>
            <p:ph idx="1"/>
          </p:nvPr>
        </p:nvSpPr>
        <p:spPr>
          <a:xfrm>
            <a:off x="608012" y="1333500"/>
            <a:ext cx="10971372" cy="4190999"/>
          </a:xfrm>
        </p:spPr>
        <p:txBody>
          <a:bodyPr/>
          <a:lstStyle/>
          <a:p>
            <a:pPr marL="0" marR="0" indent="0" algn="ctr">
              <a:spcBef>
                <a:spcPts val="600"/>
              </a:spcBef>
              <a:spcAft>
                <a:spcPts val="600"/>
              </a:spcAft>
              <a:buNone/>
            </a:pPr>
            <a:r>
              <a:rPr lang="en-US" b="1">
                <a:effectLst/>
                <a:cs typeface="Times New Roman" panose="02020603050405020304" pitchFamily="18" charset="0"/>
              </a:rPr>
              <a:t>Connecticut Statute:</a:t>
            </a:r>
          </a:p>
          <a:p>
            <a:pPr marL="0" marR="228600" lvl="0" indent="0" algn="just">
              <a:spcBef>
                <a:spcPct val="0"/>
              </a:spcBef>
              <a:spcAft>
                <a:spcPts val="600"/>
              </a:spcAft>
              <a:buNone/>
            </a:pPr>
            <a:r>
              <a:rPr lang="en-US" sz="2400">
                <a:effectLst/>
                <a:cs typeface="Times New Roman" panose="02020603050405020304" pitchFamily="18" charset="0"/>
              </a:rPr>
              <a:t>A franchise is “an oral or written agreement or arrangement in which (1) a franchisee is granted the right to engage in the business of offering, selling or distributing goods . . . under a </a:t>
            </a:r>
            <a:r>
              <a:rPr lang="en-US" sz="2400">
                <a:solidFill>
                  <a:srgbClr val="FF0000"/>
                </a:solidFill>
                <a:effectLst/>
                <a:cs typeface="Times New Roman" panose="02020603050405020304" pitchFamily="18" charset="0"/>
              </a:rPr>
              <a:t>marketing plan or system </a:t>
            </a:r>
            <a:r>
              <a:rPr lang="en-US" sz="2400" b="1" i="1">
                <a:effectLst/>
                <a:cs typeface="Times New Roman" panose="02020603050405020304" pitchFamily="18" charset="0"/>
              </a:rPr>
              <a:t>prescribed in substantial part</a:t>
            </a:r>
            <a:r>
              <a:rPr lang="en-US" sz="2400" i="1">
                <a:effectLst/>
                <a:cs typeface="Times New Roman" panose="02020603050405020304" pitchFamily="18" charset="0"/>
              </a:rPr>
              <a:t> </a:t>
            </a:r>
            <a:r>
              <a:rPr lang="en-US" sz="2400">
                <a:effectLst/>
                <a:cs typeface="Times New Roman" panose="02020603050405020304" pitchFamily="18" charset="0"/>
              </a:rPr>
              <a:t>by a franchisor . . . and (2) the operation of the franchisee’s business pursuant to such plan or system is </a:t>
            </a:r>
            <a:r>
              <a:rPr lang="en-US" sz="2400" b="1" i="1">
                <a:effectLst/>
                <a:cs typeface="Times New Roman" panose="02020603050405020304" pitchFamily="18" charset="0"/>
              </a:rPr>
              <a:t>substantially associated </a:t>
            </a:r>
            <a:r>
              <a:rPr lang="en-US" sz="2400">
                <a:effectLst/>
                <a:cs typeface="Times New Roman" panose="02020603050405020304" pitchFamily="18" charset="0"/>
              </a:rPr>
              <a:t>with the </a:t>
            </a:r>
            <a:r>
              <a:rPr lang="en-US" sz="2400">
                <a:solidFill>
                  <a:srgbClr val="FF0000"/>
                </a:solidFill>
                <a:effectLst/>
                <a:cs typeface="Times New Roman" panose="02020603050405020304" pitchFamily="18" charset="0"/>
              </a:rPr>
              <a:t>franchisor's trademark</a:t>
            </a:r>
            <a:r>
              <a:rPr lang="en-US" sz="2400">
                <a:effectLst/>
                <a:cs typeface="Times New Roman" panose="02020603050405020304" pitchFamily="18" charset="0"/>
              </a:rPr>
              <a:t>, service mark, trade name, logotype, advertising or other commercial symbol designating the franchisor or its affiliate . . . .”</a:t>
            </a:r>
          </a:p>
          <a:p>
            <a:pPr marL="0" indent="0">
              <a:buNone/>
            </a:pPr>
            <a:r>
              <a:rPr lang="en-US" sz="1800">
                <a:effectLst/>
              </a:rPr>
              <a:t>Conn. General Statute §</a:t>
            </a:r>
            <a:r>
              <a:rPr lang="en-US" sz="1800" i="1">
                <a:effectLst/>
              </a:rPr>
              <a:t> </a:t>
            </a:r>
            <a:r>
              <a:rPr lang="en-US" sz="1800">
                <a:effectLst/>
              </a:rPr>
              <a:t>42-133e (b)</a:t>
            </a:r>
            <a:endParaRPr lang="en-US" sz="2400"/>
          </a:p>
        </p:txBody>
      </p:sp>
      <p:sp>
        <p:nvSpPr>
          <p:cNvPr id="4" name="Slide Number Placeholder 3">
            <a:extLst>
              <a:ext uri="{FF2B5EF4-FFF2-40B4-BE49-F238E27FC236}">
                <a16:creationId xmlns:a16="http://schemas.microsoft.com/office/drawing/2014/main" id="{03782C27-C590-DFBB-B732-D0587CC63389}"/>
              </a:ext>
            </a:extLst>
          </p:cNvPr>
          <p:cNvSpPr>
            <a:spLocks noGrp="1"/>
          </p:cNvSpPr>
          <p:nvPr>
            <p:ph type="sldNum" sz="quarter" idx="12"/>
          </p:nvPr>
        </p:nvSpPr>
        <p:spPr/>
        <p:txBody>
          <a:bodyPr/>
          <a:lstStyle/>
          <a:p>
            <a:fld id="{A3F31473-23EB-4724-8B59-FE6D21D89FA4}" type="slidenum">
              <a:rPr lang="en-US" smtClean="0"/>
              <a:t>12</a:t>
            </a:fld>
            <a:endParaRPr lang="en-US"/>
          </a:p>
        </p:txBody>
      </p:sp>
    </p:spTree>
    <p:extLst>
      <p:ext uri="{BB962C8B-B14F-4D97-AF65-F5344CB8AC3E}">
        <p14:creationId xmlns:p14="http://schemas.microsoft.com/office/powerpoint/2010/main" val="104796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46414-29B7-EC5C-DF71-B259F6F87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28E00-AFB3-C0D6-62EE-533CE0E4CDF0}"/>
              </a:ext>
            </a:extLst>
          </p:cNvPr>
          <p:cNvSpPr>
            <a:spLocks noGrp="1"/>
          </p:cNvSpPr>
          <p:nvPr>
            <p:ph type="title"/>
          </p:nvPr>
        </p:nvSpPr>
        <p:spPr>
          <a:xfrm>
            <a:off x="608012" y="457200"/>
            <a:ext cx="10971372" cy="1066800"/>
          </a:xfrm>
        </p:spPr>
        <p:txBody>
          <a:bodyPr/>
          <a:lstStyle/>
          <a:p>
            <a:r>
              <a:rPr lang="en-US"/>
              <a:t>The Accidental Franchisor in the USA</a:t>
            </a:r>
          </a:p>
        </p:txBody>
      </p:sp>
      <p:sp>
        <p:nvSpPr>
          <p:cNvPr id="3" name="Content Placeholder 2">
            <a:extLst>
              <a:ext uri="{FF2B5EF4-FFF2-40B4-BE49-F238E27FC236}">
                <a16:creationId xmlns:a16="http://schemas.microsoft.com/office/drawing/2014/main" id="{73B5EF96-98A1-85A8-7FD2-4BF058FAC5EE}"/>
              </a:ext>
            </a:extLst>
          </p:cNvPr>
          <p:cNvSpPr>
            <a:spLocks noGrp="1"/>
          </p:cNvSpPr>
          <p:nvPr>
            <p:ph idx="1"/>
          </p:nvPr>
        </p:nvSpPr>
        <p:spPr/>
        <p:txBody>
          <a:bodyPr/>
          <a:lstStyle/>
          <a:p>
            <a:pPr marL="0" marR="0" algn="just">
              <a:spcBef>
                <a:spcPts val="600"/>
              </a:spcBef>
              <a:spcAft>
                <a:spcPts val="600"/>
              </a:spcAft>
            </a:pPr>
            <a:r>
              <a:rPr lang="en-US">
                <a:effectLst/>
                <a:cs typeface="Times New Roman" panose="02020603050405020304" pitchFamily="18" charset="0"/>
              </a:rPr>
              <a:t>The problem of the “accidental franchise:</a:t>
            </a:r>
          </a:p>
          <a:p>
            <a:pPr lvl="1"/>
            <a:r>
              <a:rPr lang="en-US">
                <a:effectLst/>
              </a:rPr>
              <a:t>Courts have interpreted a manufacturer’s restraints on a distributor to create an unintended franchise.</a:t>
            </a:r>
          </a:p>
          <a:p>
            <a:r>
              <a:rPr lang="en-US">
                <a:effectLst/>
              </a:rPr>
              <a:t>A good example is </a:t>
            </a:r>
            <a:r>
              <a:rPr lang="en-US" i="1">
                <a:effectLst/>
              </a:rPr>
              <a:t>Hartford Electric Supply Co. v. Allen-Bradley Co.</a:t>
            </a:r>
            <a:r>
              <a:rPr lang="en-US">
                <a:effectLst/>
              </a:rPr>
              <a:t>, 736 A. 2d 824 (1999)</a:t>
            </a:r>
          </a:p>
        </p:txBody>
      </p:sp>
      <p:sp>
        <p:nvSpPr>
          <p:cNvPr id="4" name="Slide Number Placeholder 3">
            <a:extLst>
              <a:ext uri="{FF2B5EF4-FFF2-40B4-BE49-F238E27FC236}">
                <a16:creationId xmlns:a16="http://schemas.microsoft.com/office/drawing/2014/main" id="{2B5E0E1A-1F14-8341-350A-3EC43F997EA3}"/>
              </a:ext>
            </a:extLst>
          </p:cNvPr>
          <p:cNvSpPr>
            <a:spLocks noGrp="1"/>
          </p:cNvSpPr>
          <p:nvPr>
            <p:ph type="sldNum" sz="quarter" idx="12"/>
          </p:nvPr>
        </p:nvSpPr>
        <p:spPr/>
        <p:txBody>
          <a:bodyPr/>
          <a:lstStyle/>
          <a:p>
            <a:fld id="{A3F31473-23EB-4724-8B59-FE6D21D89FA4}" type="slidenum">
              <a:rPr lang="en-US" smtClean="0"/>
              <a:t>13</a:t>
            </a:fld>
            <a:endParaRPr lang="en-US"/>
          </a:p>
        </p:txBody>
      </p:sp>
    </p:spTree>
    <p:extLst>
      <p:ext uri="{BB962C8B-B14F-4D97-AF65-F5344CB8AC3E}">
        <p14:creationId xmlns:p14="http://schemas.microsoft.com/office/powerpoint/2010/main" val="132139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A73F0-A884-2D76-E840-84A7C8183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163B5-15AA-490E-F7DA-68FFAA57E092}"/>
              </a:ext>
            </a:extLst>
          </p:cNvPr>
          <p:cNvSpPr>
            <a:spLocks noGrp="1"/>
          </p:cNvSpPr>
          <p:nvPr>
            <p:ph type="title"/>
          </p:nvPr>
        </p:nvSpPr>
        <p:spPr>
          <a:xfrm>
            <a:off x="608012" y="349248"/>
            <a:ext cx="10971372" cy="1066800"/>
          </a:xfrm>
        </p:spPr>
        <p:txBody>
          <a:bodyPr/>
          <a:lstStyle/>
          <a:p>
            <a:r>
              <a:rPr lang="en-US"/>
              <a:t>The Accidental Franchisor in the USA</a:t>
            </a:r>
          </a:p>
        </p:txBody>
      </p:sp>
      <p:sp>
        <p:nvSpPr>
          <p:cNvPr id="3" name="Content Placeholder 2">
            <a:extLst>
              <a:ext uri="{FF2B5EF4-FFF2-40B4-BE49-F238E27FC236}">
                <a16:creationId xmlns:a16="http://schemas.microsoft.com/office/drawing/2014/main" id="{367D7D89-3FAF-E815-9C17-74CD21AEAFEC}"/>
              </a:ext>
            </a:extLst>
          </p:cNvPr>
          <p:cNvSpPr>
            <a:spLocks noGrp="1"/>
          </p:cNvSpPr>
          <p:nvPr>
            <p:ph idx="1"/>
          </p:nvPr>
        </p:nvSpPr>
        <p:spPr/>
        <p:txBody>
          <a:bodyPr/>
          <a:lstStyle/>
          <a:p>
            <a:pPr indent="0" algn="just">
              <a:spcBef>
                <a:spcPts val="600"/>
              </a:spcBef>
              <a:spcAft>
                <a:spcPts val="600"/>
              </a:spcAft>
              <a:buNone/>
            </a:pPr>
            <a:r>
              <a:rPr lang="en-US">
                <a:effectLst/>
                <a:cs typeface="Times New Roman" panose="02020603050405020304" pitchFamily="18" charset="0"/>
              </a:rPr>
              <a:t>Manufacturer’s restraints on a distributor that were deemed to be a marketing plan:</a:t>
            </a:r>
          </a:p>
          <a:p>
            <a:pPr marL="342900" marR="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Requirement that distributor prepare a business plan</a:t>
            </a:r>
          </a:p>
          <a:p>
            <a:pPr marL="342900" marR="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Power over pricing</a:t>
            </a:r>
          </a:p>
          <a:p>
            <a:pPr marL="342900" marR="0" lvl="0" indent="-342900" algn="just">
              <a:spcBef>
                <a:spcPts val="600"/>
              </a:spcBef>
              <a:spcAft>
                <a:spcPts val="600"/>
              </a:spcAft>
              <a:buFont typeface="Symbol" panose="05050102010706020507" pitchFamily="18" charset="2"/>
              <a:buChar char=""/>
            </a:pPr>
            <a:r>
              <a:rPr lang="en-US" sz="2400">
                <a:effectLst/>
              </a:rPr>
              <a:t>Power over hiring and firing franchisee’s personnel</a:t>
            </a:r>
          </a:p>
          <a:p>
            <a:pPr marL="342900" marR="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Power to require training of franchisee’s personnel</a:t>
            </a:r>
          </a:p>
          <a:p>
            <a:pPr marL="342900" marR="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Control over franchisee’s inventory</a:t>
            </a:r>
          </a:p>
          <a:p>
            <a:pPr marL="342900" marR="0" lvl="0" indent="-342900" algn="just">
              <a:spcBef>
                <a:spcPts val="600"/>
              </a:spcBef>
              <a:spcAft>
                <a:spcPts val="600"/>
              </a:spcAft>
              <a:buFont typeface="Symbol" panose="05050102010706020507" pitchFamily="18" charset="2"/>
              <a:buChar char=""/>
            </a:pPr>
            <a:r>
              <a:rPr lang="en-US" sz="2400">
                <a:effectLst/>
              </a:rPr>
              <a:t>Power to examine franchisee’s financial records and to require an audit</a:t>
            </a:r>
          </a:p>
        </p:txBody>
      </p:sp>
      <p:sp>
        <p:nvSpPr>
          <p:cNvPr id="4" name="Slide Number Placeholder 3">
            <a:extLst>
              <a:ext uri="{FF2B5EF4-FFF2-40B4-BE49-F238E27FC236}">
                <a16:creationId xmlns:a16="http://schemas.microsoft.com/office/drawing/2014/main" id="{15E986D2-EADB-0B52-6257-17E254788C65}"/>
              </a:ext>
            </a:extLst>
          </p:cNvPr>
          <p:cNvSpPr>
            <a:spLocks noGrp="1"/>
          </p:cNvSpPr>
          <p:nvPr>
            <p:ph type="sldNum" sz="quarter" idx="12"/>
          </p:nvPr>
        </p:nvSpPr>
        <p:spPr/>
        <p:txBody>
          <a:bodyPr/>
          <a:lstStyle/>
          <a:p>
            <a:fld id="{A3F31473-23EB-4724-8B59-FE6D21D89FA4}" type="slidenum">
              <a:rPr lang="en-US" smtClean="0"/>
              <a:t>14</a:t>
            </a:fld>
            <a:endParaRPr lang="en-US"/>
          </a:p>
        </p:txBody>
      </p:sp>
    </p:spTree>
    <p:extLst>
      <p:ext uri="{BB962C8B-B14F-4D97-AF65-F5344CB8AC3E}">
        <p14:creationId xmlns:p14="http://schemas.microsoft.com/office/powerpoint/2010/main" val="179106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7F6EA-9EE8-0379-16CE-627C594A7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E5C6E-A4CA-2A24-CDFD-5284E03B6F1E}"/>
              </a:ext>
            </a:extLst>
          </p:cNvPr>
          <p:cNvSpPr>
            <a:spLocks noGrp="1"/>
          </p:cNvSpPr>
          <p:nvPr>
            <p:ph type="title"/>
          </p:nvPr>
        </p:nvSpPr>
        <p:spPr>
          <a:xfrm>
            <a:off x="608012" y="438741"/>
            <a:ext cx="10971372" cy="1066800"/>
          </a:xfrm>
        </p:spPr>
        <p:txBody>
          <a:bodyPr/>
          <a:lstStyle/>
          <a:p>
            <a:r>
              <a:rPr lang="en-US"/>
              <a:t>The Accidental Franchisor in the USA</a:t>
            </a:r>
          </a:p>
        </p:txBody>
      </p:sp>
      <p:sp>
        <p:nvSpPr>
          <p:cNvPr id="3" name="Content Placeholder 2">
            <a:extLst>
              <a:ext uri="{FF2B5EF4-FFF2-40B4-BE49-F238E27FC236}">
                <a16:creationId xmlns:a16="http://schemas.microsoft.com/office/drawing/2014/main" id="{CB7D6210-0506-DCB8-3737-16E8014F3CF1}"/>
              </a:ext>
            </a:extLst>
          </p:cNvPr>
          <p:cNvSpPr>
            <a:spLocks noGrp="1"/>
          </p:cNvSpPr>
          <p:nvPr>
            <p:ph idx="1"/>
          </p:nvPr>
        </p:nvSpPr>
        <p:spPr/>
        <p:txBody>
          <a:bodyPr/>
          <a:lstStyle/>
          <a:p>
            <a:pPr marL="0" marR="0" indent="0" algn="just">
              <a:spcBef>
                <a:spcPts val="600"/>
              </a:spcBef>
              <a:spcAft>
                <a:spcPct val="0"/>
              </a:spcAft>
              <a:buNone/>
            </a:pPr>
            <a:r>
              <a:rPr lang="en-US">
                <a:effectLst/>
                <a:cs typeface="Times New Roman" panose="02020603050405020304" pitchFamily="18" charset="0"/>
              </a:rPr>
              <a:t>Federal court interpreting Connecticut statute made the following point:</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“There is no precise formula as to how many of such factors must exist in the aggregate, before the control exercised by a manufacturer rises to a marketing plan on system presented in substantial part by a franchisor.”</a:t>
            </a:r>
          </a:p>
          <a:p>
            <a:pPr marL="0" indent="0">
              <a:buNone/>
            </a:pPr>
            <a:r>
              <a:rPr lang="en-US" sz="1800" i="1">
                <a:effectLst/>
              </a:rPr>
              <a:t>Sorisio v. Lenox, Inc.,</a:t>
            </a:r>
            <a:r>
              <a:rPr lang="en-US" sz="1800">
                <a:effectLst/>
              </a:rPr>
              <a:t> 701 F. Supp. 950 (D. Conn. 1988), aff’d 863 F. 2d 195 (2d Cir. 1988)</a:t>
            </a:r>
            <a:endParaRPr lang="en-US" sz="2400"/>
          </a:p>
          <a:p>
            <a:pPr marL="342900" marR="0" lvl="0" indent="-342900" algn="just">
              <a:spcBef>
                <a:spcPts val="600"/>
              </a:spcBef>
              <a:spcAft>
                <a:spcPts val="600"/>
              </a:spcAft>
              <a:buFont typeface="Symbol" panose="05050102010706020507" pitchFamily="18" charset="2"/>
              <a:buChar char=""/>
            </a:pPr>
            <a:endParaRPr lang="en-US" sz="2400"/>
          </a:p>
        </p:txBody>
      </p:sp>
      <p:sp>
        <p:nvSpPr>
          <p:cNvPr id="4" name="Slide Number Placeholder 3">
            <a:extLst>
              <a:ext uri="{FF2B5EF4-FFF2-40B4-BE49-F238E27FC236}">
                <a16:creationId xmlns:a16="http://schemas.microsoft.com/office/drawing/2014/main" id="{194FA06A-F974-4759-05BB-1D5B4ED35517}"/>
              </a:ext>
            </a:extLst>
          </p:cNvPr>
          <p:cNvSpPr>
            <a:spLocks noGrp="1"/>
          </p:cNvSpPr>
          <p:nvPr>
            <p:ph type="sldNum" sz="quarter" idx="12"/>
          </p:nvPr>
        </p:nvSpPr>
        <p:spPr/>
        <p:txBody>
          <a:bodyPr/>
          <a:lstStyle/>
          <a:p>
            <a:fld id="{A3F31473-23EB-4724-8B59-FE6D21D89FA4}" type="slidenum">
              <a:rPr lang="en-US" smtClean="0"/>
              <a:t>15</a:t>
            </a:fld>
            <a:endParaRPr lang="en-US"/>
          </a:p>
        </p:txBody>
      </p:sp>
    </p:spTree>
    <p:extLst>
      <p:ext uri="{BB962C8B-B14F-4D97-AF65-F5344CB8AC3E}">
        <p14:creationId xmlns:p14="http://schemas.microsoft.com/office/powerpoint/2010/main" val="357016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DC25-B5C0-EFFF-2DEE-E4957364C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8AB28-009A-724C-716D-3855353FC4A5}"/>
              </a:ext>
            </a:extLst>
          </p:cNvPr>
          <p:cNvSpPr>
            <a:spLocks noGrp="1"/>
          </p:cNvSpPr>
          <p:nvPr>
            <p:ph type="title"/>
          </p:nvPr>
        </p:nvSpPr>
        <p:spPr>
          <a:xfrm>
            <a:off x="608012" y="267723"/>
            <a:ext cx="10971372" cy="1066800"/>
          </a:xfrm>
        </p:spPr>
        <p:txBody>
          <a:bodyPr/>
          <a:lstStyle/>
          <a:p>
            <a:r>
              <a:rPr lang="en-US"/>
              <a:t>The Accidental Franchisor in the USA</a:t>
            </a:r>
          </a:p>
        </p:txBody>
      </p:sp>
      <p:sp>
        <p:nvSpPr>
          <p:cNvPr id="3" name="Content Placeholder 2">
            <a:extLst>
              <a:ext uri="{FF2B5EF4-FFF2-40B4-BE49-F238E27FC236}">
                <a16:creationId xmlns:a16="http://schemas.microsoft.com/office/drawing/2014/main" id="{F7F9087A-13DB-4254-71F3-E48DB0A61318}"/>
              </a:ext>
            </a:extLst>
          </p:cNvPr>
          <p:cNvSpPr>
            <a:spLocks noGrp="1"/>
          </p:cNvSpPr>
          <p:nvPr>
            <p:ph idx="1"/>
          </p:nvPr>
        </p:nvSpPr>
        <p:spPr>
          <a:xfrm>
            <a:off x="608012" y="1375315"/>
            <a:ext cx="10971372" cy="5029200"/>
          </a:xfrm>
        </p:spPr>
        <p:txBody>
          <a:bodyPr>
            <a:normAutofit/>
          </a:bodyPr>
          <a:lstStyle/>
          <a:p>
            <a:pPr marL="0" marR="0" indent="0" algn="just">
              <a:spcBef>
                <a:spcPts val="600"/>
              </a:spcBef>
              <a:spcAft>
                <a:spcPct val="0"/>
              </a:spcAft>
              <a:buNone/>
            </a:pPr>
            <a:r>
              <a:rPr lang="en-US">
                <a:effectLst/>
                <a:cs typeface="Times New Roman" panose="02020603050405020304" pitchFamily="18" charset="0"/>
              </a:rPr>
              <a:t>Example of a factor that poses risk that a distribution scheme may be deemed a franchise:</a:t>
            </a:r>
          </a:p>
          <a:p>
            <a:r>
              <a:rPr lang="en-US" sz="2400">
                <a:effectLst/>
              </a:rPr>
              <a:t>Interpretation of pricing factor in </a:t>
            </a:r>
            <a:r>
              <a:rPr lang="en-US" sz="2400" i="1">
                <a:effectLst/>
              </a:rPr>
              <a:t>Hartford Electric</a:t>
            </a:r>
            <a:r>
              <a:rPr lang="en-US" sz="2400">
                <a:effectLst/>
              </a:rPr>
              <a:t>:</a:t>
            </a:r>
          </a:p>
          <a:p>
            <a:r>
              <a:rPr lang="en-US" sz="2400">
                <a:effectLst/>
              </a:rPr>
              <a:t>Held by Connecticut Supreme Court to be “one of the significant criteria for determining control” indicative of a franchise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457200" lvl="1" indent="-285750" algn="just">
              <a:spcBef>
                <a:spcPct val="0"/>
              </a:spcBef>
              <a:spcAft>
                <a:spcPts val="600"/>
              </a:spcAft>
              <a:buFont typeface="Courier New" panose="02070309020205020404" pitchFamily="49" charset="0"/>
              <a:buChar char="o"/>
            </a:pPr>
            <a:r>
              <a:rPr lang="en-US" sz="2400">
                <a:effectLst/>
              </a:rPr>
              <a:t>“The trial court found that the defendant [manufacturer] effectively controls the prices that plaintiff [distributor] can charge its customers for the defendant’s products.”</a:t>
            </a:r>
          </a:p>
          <a:p>
            <a:pPr marL="742950" marR="457200" lvl="1" indent="-285750" algn="just">
              <a:spcBef>
                <a:spcPct val="0"/>
              </a:spcBef>
              <a:spcAft>
                <a:spcPts val="600"/>
              </a:spcAft>
              <a:buFont typeface="Courier New" panose="02070309020205020404" pitchFamily="49" charset="0"/>
              <a:buChar char="o"/>
            </a:pPr>
            <a:r>
              <a:rPr lang="en-US">
                <a:effectLst/>
                <a:cs typeface="Times New Roman" panose="02020603050405020304" pitchFamily="18" charset="0"/>
              </a:rPr>
              <a:t> Trial court found that the “franchisee only had limited discretion as to the prices because franchisor presented prices on goods packages.”</a:t>
            </a:r>
          </a:p>
        </p:txBody>
      </p:sp>
      <p:sp>
        <p:nvSpPr>
          <p:cNvPr id="4" name="Slide Number Placeholder 3">
            <a:extLst>
              <a:ext uri="{FF2B5EF4-FFF2-40B4-BE49-F238E27FC236}">
                <a16:creationId xmlns:a16="http://schemas.microsoft.com/office/drawing/2014/main" id="{170D0673-B054-3B36-BA82-BEC3E59D539C}"/>
              </a:ext>
            </a:extLst>
          </p:cNvPr>
          <p:cNvSpPr>
            <a:spLocks noGrp="1"/>
          </p:cNvSpPr>
          <p:nvPr>
            <p:ph type="sldNum" sz="quarter" idx="12"/>
          </p:nvPr>
        </p:nvSpPr>
        <p:spPr/>
        <p:txBody>
          <a:bodyPr/>
          <a:lstStyle/>
          <a:p>
            <a:fld id="{A3F31473-23EB-4724-8B59-FE6D21D89FA4}" type="slidenum">
              <a:rPr lang="en-US" smtClean="0"/>
              <a:t>16</a:t>
            </a:fld>
            <a:endParaRPr lang="en-US"/>
          </a:p>
        </p:txBody>
      </p:sp>
    </p:spTree>
    <p:extLst>
      <p:ext uri="{BB962C8B-B14F-4D97-AF65-F5344CB8AC3E}">
        <p14:creationId xmlns:p14="http://schemas.microsoft.com/office/powerpoint/2010/main" val="72572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C14F-C118-0994-67E1-3128BD13A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41640-AE15-E9C6-BCE7-D9A100D56929}"/>
              </a:ext>
            </a:extLst>
          </p:cNvPr>
          <p:cNvSpPr>
            <a:spLocks noGrp="1"/>
          </p:cNvSpPr>
          <p:nvPr>
            <p:ph type="title"/>
          </p:nvPr>
        </p:nvSpPr>
        <p:spPr>
          <a:xfrm>
            <a:off x="608012" y="349248"/>
            <a:ext cx="10971372" cy="1066800"/>
          </a:xfrm>
        </p:spPr>
        <p:txBody>
          <a:bodyPr/>
          <a:lstStyle/>
          <a:p>
            <a:r>
              <a:rPr lang="en-US"/>
              <a:t>The Accidental Franchisor in the USA</a:t>
            </a:r>
          </a:p>
        </p:txBody>
      </p:sp>
      <p:sp>
        <p:nvSpPr>
          <p:cNvPr id="3" name="Content Placeholder 2">
            <a:extLst>
              <a:ext uri="{FF2B5EF4-FFF2-40B4-BE49-F238E27FC236}">
                <a16:creationId xmlns:a16="http://schemas.microsoft.com/office/drawing/2014/main" id="{703B5607-256D-8679-A170-4D566E6C6B1B}"/>
              </a:ext>
            </a:extLst>
          </p:cNvPr>
          <p:cNvSpPr>
            <a:spLocks noGrp="1"/>
          </p:cNvSpPr>
          <p:nvPr>
            <p:ph idx="1"/>
          </p:nvPr>
        </p:nvSpPr>
        <p:spPr/>
        <p:txBody>
          <a:bodyPr/>
          <a:lstStyle/>
          <a:p>
            <a:pPr marL="342900" marR="0" lvl="0" indent="-342900" algn="just">
              <a:spcBef>
                <a:spcPts val="600"/>
              </a:spcBef>
              <a:spcAft>
                <a:spcPts val="600"/>
              </a:spcAft>
              <a:buFont typeface="Symbol" panose="05050102010706020507" pitchFamily="18" charset="2"/>
              <a:buChar char=""/>
            </a:pPr>
            <a:r>
              <a:rPr lang="en-US"/>
              <a:t>Pricing (cont.):</a:t>
            </a:r>
          </a:p>
          <a:p>
            <a:pPr marL="730250" lvl="1" indent="-342900" algn="just">
              <a:spcBef>
                <a:spcPts val="600"/>
              </a:spcBef>
              <a:spcAft>
                <a:spcPts val="600"/>
              </a:spcAft>
              <a:buFont typeface="Symbol" panose="05050102010706020507" pitchFamily="18" charset="2"/>
              <a:buChar char=""/>
            </a:pPr>
            <a:r>
              <a:rPr lang="en-US">
                <a:effectLst/>
              </a:rPr>
              <a:t>“The defendant also publishes a catalog of its products, which the plaintiff, in turn, uses in its sales efforts.  This catalog lists a ‘manufacturer’s suggested price’ for each item.”</a:t>
            </a:r>
          </a:p>
          <a:p>
            <a:pPr marL="730250" lvl="1" indent="-342900" algn="just">
              <a:spcBef>
                <a:spcPts val="600"/>
              </a:spcBef>
              <a:spcAft>
                <a:spcPts val="600"/>
              </a:spcAft>
              <a:buFont typeface="Symbol" panose="05050102010706020507" pitchFamily="18" charset="2"/>
              <a:buChar char=""/>
            </a:pPr>
            <a:r>
              <a:rPr lang="en-US">
                <a:effectLst/>
              </a:rPr>
              <a:t>“[s]elling the defendant’s products below their listed catalog price is not commercially viable because of the resulting reduction in the plaintiff’s profit margin.”</a:t>
            </a:r>
          </a:p>
        </p:txBody>
      </p:sp>
      <p:sp>
        <p:nvSpPr>
          <p:cNvPr id="4" name="Slide Number Placeholder 3">
            <a:extLst>
              <a:ext uri="{FF2B5EF4-FFF2-40B4-BE49-F238E27FC236}">
                <a16:creationId xmlns:a16="http://schemas.microsoft.com/office/drawing/2014/main" id="{E65FF73A-6F15-3643-C0D1-613691F008EE}"/>
              </a:ext>
            </a:extLst>
          </p:cNvPr>
          <p:cNvSpPr>
            <a:spLocks noGrp="1"/>
          </p:cNvSpPr>
          <p:nvPr>
            <p:ph type="sldNum" sz="quarter" idx="12"/>
          </p:nvPr>
        </p:nvSpPr>
        <p:spPr/>
        <p:txBody>
          <a:bodyPr/>
          <a:lstStyle/>
          <a:p>
            <a:fld id="{A3F31473-23EB-4724-8B59-FE6D21D89FA4}" type="slidenum">
              <a:rPr lang="en-US" smtClean="0"/>
              <a:t>17</a:t>
            </a:fld>
            <a:endParaRPr lang="en-US"/>
          </a:p>
        </p:txBody>
      </p:sp>
    </p:spTree>
    <p:extLst>
      <p:ext uri="{BB962C8B-B14F-4D97-AF65-F5344CB8AC3E}">
        <p14:creationId xmlns:p14="http://schemas.microsoft.com/office/powerpoint/2010/main" val="277045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85D0-A996-623F-67BC-EC69DED8E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A2598-264B-7B13-A921-0B285B5F701E}"/>
              </a:ext>
            </a:extLst>
          </p:cNvPr>
          <p:cNvSpPr>
            <a:spLocks noGrp="1"/>
          </p:cNvSpPr>
          <p:nvPr>
            <p:ph type="title"/>
          </p:nvPr>
        </p:nvSpPr>
        <p:spPr>
          <a:xfrm>
            <a:off x="608726" y="521076"/>
            <a:ext cx="10971372" cy="1066800"/>
          </a:xfrm>
        </p:spPr>
        <p:txBody>
          <a:bodyPr/>
          <a:lstStyle/>
          <a:p>
            <a:r>
              <a:rPr lang="en-US"/>
              <a:t>The Accidental Franchisor in the USA</a:t>
            </a:r>
          </a:p>
        </p:txBody>
      </p:sp>
      <p:sp>
        <p:nvSpPr>
          <p:cNvPr id="3" name="Content Placeholder 2">
            <a:extLst>
              <a:ext uri="{FF2B5EF4-FFF2-40B4-BE49-F238E27FC236}">
                <a16:creationId xmlns:a16="http://schemas.microsoft.com/office/drawing/2014/main" id="{535E0A6B-8A28-5357-B44C-5071BA8A027F}"/>
              </a:ext>
            </a:extLst>
          </p:cNvPr>
          <p:cNvSpPr>
            <a:spLocks noGrp="1"/>
          </p:cNvSpPr>
          <p:nvPr>
            <p:ph idx="1"/>
          </p:nvPr>
        </p:nvSpPr>
        <p:spPr>
          <a:xfrm>
            <a:off x="599966" y="1780368"/>
            <a:ext cx="10971372" cy="4190999"/>
          </a:xfrm>
        </p:spPr>
        <p:txBody>
          <a:bodyPr/>
          <a:lstStyle/>
          <a:p>
            <a:pPr marL="0" marR="0" indent="0" algn="just">
              <a:spcBef>
                <a:spcPts val="600"/>
              </a:spcBef>
              <a:spcAft>
                <a:spcPct val="0"/>
              </a:spcAft>
              <a:buNone/>
            </a:pPr>
            <a:r>
              <a:rPr lang="en-US">
                <a:effectLst/>
                <a:cs typeface="Times New Roman" panose="02020603050405020304" pitchFamily="18" charset="0"/>
              </a:rPr>
              <a:t>Even if there is a definition of franchise like that in Illinois:</a:t>
            </a:r>
          </a:p>
          <a:p>
            <a:pPr marL="730250" lvl="1" indent="-342900" algn="just">
              <a:spcBef>
                <a:spcPts val="600"/>
              </a:spcBef>
              <a:buFont typeface="Symbol" panose="05050102010706020507" pitchFamily="18" charset="2"/>
              <a:buChar char=""/>
            </a:pPr>
            <a:r>
              <a:rPr lang="en-US">
                <a:effectLst/>
                <a:cs typeface="Times New Roman" panose="02020603050405020304" pitchFamily="18" charset="0"/>
              </a:rPr>
              <a:t>The practitioner should be wary</a:t>
            </a:r>
          </a:p>
          <a:p>
            <a:pPr marL="730250" lvl="1" indent="-342900" algn="just">
              <a:spcBef>
                <a:spcPts val="600"/>
              </a:spcBef>
              <a:buFont typeface="Symbol" panose="05050102010706020507" pitchFamily="18" charset="2"/>
              <a:buChar char=""/>
            </a:pPr>
            <a:r>
              <a:rPr lang="en-US">
                <a:effectLst/>
              </a:rPr>
              <a:t>One Illinois court has held that the payment for manuals is a franchise fee</a:t>
            </a:r>
          </a:p>
        </p:txBody>
      </p:sp>
      <p:sp>
        <p:nvSpPr>
          <p:cNvPr id="4" name="Slide Number Placeholder 3">
            <a:extLst>
              <a:ext uri="{FF2B5EF4-FFF2-40B4-BE49-F238E27FC236}">
                <a16:creationId xmlns:a16="http://schemas.microsoft.com/office/drawing/2014/main" id="{2F366D02-52AD-3C3B-80C3-847F574F9C72}"/>
              </a:ext>
            </a:extLst>
          </p:cNvPr>
          <p:cNvSpPr>
            <a:spLocks noGrp="1"/>
          </p:cNvSpPr>
          <p:nvPr>
            <p:ph type="sldNum" sz="quarter" idx="12"/>
          </p:nvPr>
        </p:nvSpPr>
        <p:spPr/>
        <p:txBody>
          <a:bodyPr/>
          <a:lstStyle/>
          <a:p>
            <a:fld id="{A3F31473-23EB-4724-8B59-FE6D21D89FA4}" type="slidenum">
              <a:rPr lang="en-US" smtClean="0"/>
              <a:t>18</a:t>
            </a:fld>
            <a:endParaRPr lang="en-US"/>
          </a:p>
        </p:txBody>
      </p:sp>
    </p:spTree>
    <p:extLst>
      <p:ext uri="{BB962C8B-B14F-4D97-AF65-F5344CB8AC3E}">
        <p14:creationId xmlns:p14="http://schemas.microsoft.com/office/powerpoint/2010/main" val="47495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97064-0F45-B5A3-FDEA-45A19EADA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066CF-063B-9BA1-9F1F-44FC485801DD}"/>
              </a:ext>
            </a:extLst>
          </p:cNvPr>
          <p:cNvSpPr>
            <a:spLocks noGrp="1"/>
          </p:cNvSpPr>
          <p:nvPr>
            <p:ph type="title"/>
          </p:nvPr>
        </p:nvSpPr>
        <p:spPr/>
        <p:txBody>
          <a:bodyPr/>
          <a:lstStyle/>
          <a:p>
            <a:r>
              <a:rPr lang="en-US"/>
              <a:t>The Accidental Franchisor in Canada</a:t>
            </a:r>
          </a:p>
        </p:txBody>
      </p:sp>
      <p:sp>
        <p:nvSpPr>
          <p:cNvPr id="3" name="Content Placeholder 2">
            <a:extLst>
              <a:ext uri="{FF2B5EF4-FFF2-40B4-BE49-F238E27FC236}">
                <a16:creationId xmlns:a16="http://schemas.microsoft.com/office/drawing/2014/main" id="{96C88CF1-533C-961D-4511-856948093AD8}"/>
              </a:ext>
            </a:extLst>
          </p:cNvPr>
          <p:cNvSpPr>
            <a:spLocks noGrp="1"/>
          </p:cNvSpPr>
          <p:nvPr>
            <p:ph idx="1"/>
          </p:nvPr>
        </p:nvSpPr>
        <p:spPr>
          <a:xfrm>
            <a:off x="620631" y="1333500"/>
            <a:ext cx="10971372" cy="4190999"/>
          </a:xfrm>
        </p:spPr>
        <p:txBody>
          <a:bodyPr>
            <a:normAutofit lnSpcReduction="10000"/>
          </a:bodyPr>
          <a:lstStyle/>
          <a:p>
            <a:pPr marL="0" marR="0" lvl="0" indent="0">
              <a:lnSpc>
                <a:spcPct val="115000"/>
              </a:lnSpc>
              <a:spcBef>
                <a:spcPts val="0"/>
              </a:spcBef>
              <a:spcAft>
                <a:spcPts val="1200"/>
              </a:spcAft>
              <a:buNone/>
            </a:pPr>
            <a:r>
              <a:rPr lang="en-CA" sz="2000" b="1" dirty="0">
                <a:latin typeface="Verdana" panose="020B0604030504040204" pitchFamily="34" charset="0"/>
                <a:ea typeface="Calibri" panose="020F0502020204030204" pitchFamily="34" charset="0"/>
                <a:cs typeface="Times New Roman" panose="02020603050405020304" pitchFamily="18" charset="0"/>
              </a:rPr>
              <a:t>3 Elements (Test)</a:t>
            </a:r>
            <a:endParaRPr lang="en-CA" sz="2000" b="1" dirty="0">
              <a:effectLst/>
              <a:latin typeface="Verdana" panose="020B060403050404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obligation to make one or more payments (“</a:t>
            </a:r>
            <a:r>
              <a:rPr lang="en-CA" sz="1800" b="1" dirty="0">
                <a:effectLst/>
                <a:latin typeface="Verdana" panose="020B0604030504040204" pitchFamily="34" charset="0"/>
                <a:ea typeface="Calibri" panose="020F0502020204030204" pitchFamily="34" charset="0"/>
                <a:cs typeface="Times New Roman" panose="02020603050405020304" pitchFamily="18" charset="0"/>
              </a:rPr>
              <a:t>Payment Element</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right to conduct and operate a business that is substantially associated with a trademark (“</a:t>
            </a:r>
            <a:r>
              <a:rPr lang="en-CA" sz="1800" b="1" dirty="0">
                <a:effectLst/>
                <a:latin typeface="Verdana" panose="020B0604030504040204" pitchFamily="34" charset="0"/>
                <a:ea typeface="Calibri" panose="020F0502020204030204" pitchFamily="34" charset="0"/>
                <a:cs typeface="Times New Roman" panose="02020603050405020304" pitchFamily="18" charset="0"/>
              </a:rPr>
              <a:t>Trademark Element</a:t>
            </a:r>
            <a:r>
              <a:rPr lang="en-CA" sz="1800" dirty="0">
                <a:effectLst/>
                <a:latin typeface="Verdana" panose="020B0604030504040204" pitchFamily="34" charset="0"/>
                <a:ea typeface="Calibri" panose="020F0502020204030204" pitchFamily="34" charset="0"/>
                <a:cs typeface="Times New Roman" panose="02020603050405020304" pitchFamily="18" charset="0"/>
              </a:rPr>
              <a:t>”); and</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
            </a:pPr>
            <a:r>
              <a:rPr lang="en-CA" sz="1800" dirty="0">
                <a:effectLst/>
                <a:latin typeface="Verdana" panose="020B0604030504040204" pitchFamily="34" charset="0"/>
                <a:ea typeface="Calibri" panose="020F0502020204030204" pitchFamily="34" charset="0"/>
                <a:cs typeface="Times New Roman" panose="02020603050405020304" pitchFamily="18" charset="0"/>
              </a:rPr>
              <a:t>the exercise of significant control or the offer of significant assistance in the method of operation (“</a:t>
            </a:r>
            <a:r>
              <a:rPr lang="en-CA" sz="1800" b="1" dirty="0">
                <a:effectLst/>
                <a:latin typeface="Verdana" panose="020B0604030504040204" pitchFamily="34" charset="0"/>
                <a:ea typeface="Calibri" panose="020F0502020204030204" pitchFamily="34" charset="0"/>
                <a:cs typeface="Times New Roman" panose="02020603050405020304" pitchFamily="18" charset="0"/>
              </a:rPr>
              <a:t>Control or Assistance Element</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1200"/>
              </a:spcAft>
              <a:buNone/>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1200"/>
              </a:spcAft>
              <a:buNone/>
            </a:pPr>
            <a:r>
              <a:rPr lang="en-US" sz="2000" b="1" dirty="0">
                <a:latin typeface="Verdana" panose="020B0604030504040204" pitchFamily="34" charset="0"/>
                <a:ea typeface="Calibri" panose="020F0502020204030204" pitchFamily="34" charset="0"/>
                <a:cs typeface="Times New Roman" panose="02020603050405020304" pitchFamily="18" charset="0"/>
              </a:rPr>
              <a:t>Distribution Arrangements (Review Exercise)</a:t>
            </a:r>
          </a:p>
          <a:p>
            <a:pPr marL="0" indent="0">
              <a:lnSpc>
                <a:spcPct val="115000"/>
              </a:lnSpc>
              <a:spcBef>
                <a:spcPts val="0"/>
              </a:spcBef>
              <a:spcAft>
                <a:spcPts val="1200"/>
              </a:spcAft>
              <a:buNone/>
            </a:pPr>
            <a:endParaRPr lang="en-US" sz="2000" b="1" dirty="0">
              <a:latin typeface="Verdana" panose="020B060403050404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1200"/>
              </a:spcAft>
              <a:buNone/>
            </a:pPr>
            <a:r>
              <a:rPr lang="en-US" sz="2000" b="1" dirty="0">
                <a:latin typeface="Verdana" panose="020B0604030504040204" pitchFamily="34" charset="0"/>
                <a:ea typeface="Calibri" panose="020F0502020204030204" pitchFamily="34" charset="0"/>
                <a:cs typeface="Times New Roman" panose="02020603050405020304" pitchFamily="18" charset="0"/>
              </a:rPr>
              <a:t>Consequences</a:t>
            </a:r>
          </a:p>
        </p:txBody>
      </p:sp>
      <p:sp>
        <p:nvSpPr>
          <p:cNvPr id="4" name="Slide Number Placeholder 3">
            <a:extLst>
              <a:ext uri="{FF2B5EF4-FFF2-40B4-BE49-F238E27FC236}">
                <a16:creationId xmlns:a16="http://schemas.microsoft.com/office/drawing/2014/main" id="{317E6164-0186-680E-4A6D-E27D3CE6FE84}"/>
              </a:ext>
            </a:extLst>
          </p:cNvPr>
          <p:cNvSpPr>
            <a:spLocks noGrp="1"/>
          </p:cNvSpPr>
          <p:nvPr>
            <p:ph type="sldNum" sz="quarter" idx="12"/>
          </p:nvPr>
        </p:nvSpPr>
        <p:spPr/>
        <p:txBody>
          <a:bodyPr/>
          <a:lstStyle/>
          <a:p>
            <a:fld id="{A3F31473-23EB-4724-8B59-FE6D21D89FA4}" type="slidenum">
              <a:rPr lang="en-US" smtClean="0"/>
              <a:t>19</a:t>
            </a:fld>
            <a:endParaRPr lang="en-US"/>
          </a:p>
        </p:txBody>
      </p:sp>
    </p:spTree>
    <p:extLst>
      <p:ext uri="{BB962C8B-B14F-4D97-AF65-F5344CB8AC3E}">
        <p14:creationId xmlns:p14="http://schemas.microsoft.com/office/powerpoint/2010/main" val="114148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995" y="1219200"/>
            <a:ext cx="5029199" cy="3429000"/>
          </a:xfrm>
        </p:spPr>
        <p:txBody>
          <a:bodyPr>
            <a:normAutofit/>
          </a:bodyPr>
          <a:lstStyle/>
          <a:p>
            <a:r>
              <a:rPr lang="en-US" sz="3600">
                <a:solidFill>
                  <a:srgbClr val="24658D"/>
                </a:solidFill>
              </a:rPr>
              <a:t>Agenda</a:t>
            </a:r>
          </a:p>
        </p:txBody>
      </p:sp>
      <p:sp>
        <p:nvSpPr>
          <p:cNvPr id="3" name="Subtitle 2"/>
          <p:cNvSpPr>
            <a:spLocks noGrp="1"/>
          </p:cNvSpPr>
          <p:nvPr>
            <p:ph type="subTitle" idx="1"/>
          </p:nvPr>
        </p:nvSpPr>
        <p:spPr>
          <a:xfrm>
            <a:off x="531812" y="1981200"/>
            <a:ext cx="5029198" cy="4191000"/>
          </a:xfrm>
        </p:spPr>
        <p:txBody>
          <a:bodyPr>
            <a:noAutofit/>
          </a:bodyPr>
          <a:lstStyle/>
          <a:p>
            <a:pPr marL="342900" indent="-342900">
              <a:lnSpc>
                <a:spcPct val="100000"/>
              </a:lnSpc>
              <a:buFont typeface="+mj-lt"/>
              <a:buAutoNum type="arabicPeriod"/>
            </a:pPr>
            <a:r>
              <a:rPr lang="en-US" sz="1600"/>
              <a:t>Statutory Definition of Franchise</a:t>
            </a:r>
          </a:p>
          <a:p>
            <a:pPr marL="731520" indent="-342900">
              <a:buFont typeface="Arial" panose="020B0604020202020204" pitchFamily="34" charset="0"/>
              <a:buChar char="•"/>
            </a:pPr>
            <a:r>
              <a:rPr lang="en-US" sz="1600"/>
              <a:t>In the USA – Kendal</a:t>
            </a:r>
          </a:p>
          <a:p>
            <a:pPr marL="731520" indent="-342900">
              <a:buFont typeface="Arial" panose="020B0604020202020204" pitchFamily="34" charset="0"/>
              <a:buChar char="•"/>
            </a:pPr>
            <a:r>
              <a:rPr lang="en-US" sz="1600"/>
              <a:t>In Canada – Andrae</a:t>
            </a:r>
          </a:p>
          <a:p>
            <a:pPr marL="342900" indent="-342900">
              <a:lnSpc>
                <a:spcPct val="100000"/>
              </a:lnSpc>
              <a:buFont typeface="+mj-lt"/>
              <a:buAutoNum type="arabicPeriod"/>
            </a:pPr>
            <a:endParaRPr lang="en-US" sz="1600"/>
          </a:p>
          <a:p>
            <a:pPr marL="342900" indent="-342900">
              <a:lnSpc>
                <a:spcPct val="100000"/>
              </a:lnSpc>
              <a:buFont typeface="+mj-lt"/>
              <a:buAutoNum type="arabicPeriod" startAt="2"/>
            </a:pPr>
            <a:r>
              <a:rPr lang="en-US" sz="1600"/>
              <a:t>The “Accidental” Franchisor</a:t>
            </a:r>
          </a:p>
          <a:p>
            <a:pPr marL="731520" indent="-342900">
              <a:lnSpc>
                <a:spcPct val="100000"/>
              </a:lnSpc>
              <a:buFont typeface="Arial" panose="020B0604020202020204" pitchFamily="34" charset="0"/>
              <a:buChar char="•"/>
            </a:pPr>
            <a:r>
              <a:rPr lang="en-US" sz="1600"/>
              <a:t>In the USA – Jeff</a:t>
            </a:r>
          </a:p>
          <a:p>
            <a:pPr marL="731520" indent="-342900">
              <a:lnSpc>
                <a:spcPct val="100000"/>
              </a:lnSpc>
              <a:buFont typeface="Arial" panose="020B0604020202020204" pitchFamily="34" charset="0"/>
              <a:buChar char="•"/>
            </a:pPr>
            <a:r>
              <a:rPr lang="en-US" sz="1600"/>
              <a:t>In Canada – Andrae</a:t>
            </a:r>
          </a:p>
          <a:p>
            <a:pPr>
              <a:lnSpc>
                <a:spcPct val="100000"/>
              </a:lnSpc>
            </a:pPr>
            <a:endParaRPr lang="en-US" sz="1600"/>
          </a:p>
          <a:p>
            <a:pPr marL="342900" indent="-342900">
              <a:buFont typeface="+mj-lt"/>
              <a:buAutoNum type="arabicPeriod" startAt="3"/>
            </a:pPr>
            <a:r>
              <a:rPr lang="en-US" sz="1600"/>
              <a:t>The Regulatory Framework – the FDD, Registration and Exemptions/Exceptions</a:t>
            </a:r>
          </a:p>
          <a:p>
            <a:pPr marL="731520" indent="-342900">
              <a:buFont typeface="Arial" panose="020B0604020202020204" pitchFamily="34" charset="0"/>
              <a:buChar char="•"/>
            </a:pPr>
            <a:r>
              <a:rPr lang="en-US" sz="1600"/>
              <a:t>In the USA – Jeff</a:t>
            </a:r>
          </a:p>
          <a:p>
            <a:pPr marL="731520" indent="-342900">
              <a:buFont typeface="Arial" panose="020B0604020202020204" pitchFamily="34" charset="0"/>
              <a:buChar char="•"/>
            </a:pPr>
            <a:r>
              <a:rPr lang="en-US" sz="1600"/>
              <a:t>In Canada – Andrae</a:t>
            </a:r>
          </a:p>
          <a:p>
            <a:pPr marL="342900" indent="-342900">
              <a:lnSpc>
                <a:spcPct val="100000"/>
              </a:lnSpc>
              <a:buAutoNum type="arabicPeriod" startAt="3"/>
            </a:pPr>
            <a:endParaRPr lang="en-US" sz="1600"/>
          </a:p>
          <a:p>
            <a:pPr marL="342900" indent="-342900">
              <a:lnSpc>
                <a:spcPct val="100000"/>
              </a:lnSpc>
              <a:buFont typeface="+mj-lt"/>
              <a:buAutoNum type="arabicPeriod" startAt="4"/>
            </a:pPr>
            <a:r>
              <a:rPr lang="en-US" sz="1600"/>
              <a:t>The Duty of Fair Dealing and Good Faith</a:t>
            </a:r>
          </a:p>
          <a:p>
            <a:pPr marL="731520" indent="-342900">
              <a:lnSpc>
                <a:spcPct val="100000"/>
              </a:lnSpc>
              <a:buFont typeface="Arial" panose="020B0604020202020204" pitchFamily="34" charset="0"/>
              <a:buChar char="•"/>
            </a:pPr>
            <a:r>
              <a:rPr lang="en-US" sz="1600"/>
              <a:t>In the USA – Kendal</a:t>
            </a:r>
          </a:p>
          <a:p>
            <a:pPr marL="731520" indent="-342900">
              <a:lnSpc>
                <a:spcPct val="100000"/>
              </a:lnSpc>
              <a:buFont typeface="Arial" panose="020B0604020202020204" pitchFamily="34" charset="0"/>
              <a:buChar char="•"/>
            </a:pPr>
            <a:r>
              <a:rPr lang="en-US" sz="1600"/>
              <a:t>In Canada – Brad </a:t>
            </a:r>
          </a:p>
          <a:p>
            <a:pPr marL="342900" indent="-342900">
              <a:lnSpc>
                <a:spcPct val="100000"/>
              </a:lnSpc>
              <a:buAutoNum type="arabicPeriod" startAt="4"/>
            </a:pPr>
            <a:endParaRPr lang="en-US" sz="1800"/>
          </a:p>
        </p:txBody>
      </p:sp>
      <p:pic>
        <p:nvPicPr>
          <p:cNvPr id="4" name="Picture 3">
            <a:extLst>
              <a:ext uri="{FF2B5EF4-FFF2-40B4-BE49-F238E27FC236}">
                <a16:creationId xmlns:a16="http://schemas.microsoft.com/office/drawing/2014/main" id="{DF7CDB4B-6844-ECA4-27AF-395CDB4AAACF}"/>
              </a:ext>
            </a:extLst>
          </p:cNvPr>
          <p:cNvPicPr>
            <a:picLocks noChangeAspect="1"/>
          </p:cNvPicPr>
          <p:nvPr/>
        </p:nvPicPr>
        <p:blipFill>
          <a:blip r:embed="rId3"/>
          <a:srcRect/>
          <a:stretch>
            <a:fillRect/>
          </a:stretch>
        </p:blipFill>
        <p:spPr>
          <a:xfrm>
            <a:off x="8607425" y="0"/>
            <a:ext cx="3566084" cy="6858000"/>
          </a:xfrm>
          <a:prstGeom prst="rect">
            <a:avLst/>
          </a:prstGeom>
        </p:spPr>
      </p:pic>
    </p:spTree>
    <p:extLst>
      <p:ext uri="{BB962C8B-B14F-4D97-AF65-F5344CB8AC3E}">
        <p14:creationId xmlns:p14="http://schemas.microsoft.com/office/powerpoint/2010/main" val="34408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449D-D7C5-1FA9-77C6-6CD1229C9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813EA-81F4-4479-F1AB-B811A7A2BC17}"/>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040CC282-679D-335C-3B3D-8B2D219530C8}"/>
              </a:ext>
            </a:extLst>
          </p:cNvPr>
          <p:cNvSpPr>
            <a:spLocks noGrp="1"/>
          </p:cNvSpPr>
          <p:nvPr>
            <p:ph idx="1"/>
          </p:nvPr>
        </p:nvSpPr>
        <p:spPr/>
        <p:txBody>
          <a:bodyPr/>
          <a:lstStyle/>
          <a:p>
            <a:pPr marL="0" marR="228600" indent="0" algn="just">
              <a:spcBef>
                <a:spcPts val="600"/>
              </a:spcBef>
              <a:spcAft>
                <a:spcPts val="600"/>
              </a:spcAft>
              <a:buNone/>
            </a:pPr>
            <a:r>
              <a:rPr lang="en-US">
                <a:effectLst/>
                <a:cs typeface="Times New Roman" panose="02020603050405020304" pitchFamily="18" charset="0"/>
              </a:rPr>
              <a:t>The regulatory framework agenda:</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Disclosure</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Registration</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Exemptions/Exceptions</a:t>
            </a:r>
          </a:p>
          <a:p>
            <a:pPr marL="342900" marR="228600" lvl="0" indent="-342900" algn="just">
              <a:spcBef>
                <a:spcPts val="600"/>
              </a:spcBef>
              <a:spcAft>
                <a:spcPts val="600"/>
              </a:spcAft>
              <a:buFont typeface="Symbol" panose="05050102010706020507" pitchFamily="18" charset="2"/>
              <a:buChar char=""/>
            </a:pPr>
            <a:r>
              <a:rPr lang="en-US" sz="2400">
                <a:effectLst/>
              </a:rPr>
              <a:t>Termination and nonrenewal statutes</a:t>
            </a:r>
          </a:p>
        </p:txBody>
      </p:sp>
      <p:sp>
        <p:nvSpPr>
          <p:cNvPr id="4" name="Slide Number Placeholder 3">
            <a:extLst>
              <a:ext uri="{FF2B5EF4-FFF2-40B4-BE49-F238E27FC236}">
                <a16:creationId xmlns:a16="http://schemas.microsoft.com/office/drawing/2014/main" id="{773E7396-9878-A55F-EE67-E11B8C56F12F}"/>
              </a:ext>
            </a:extLst>
          </p:cNvPr>
          <p:cNvSpPr>
            <a:spLocks noGrp="1"/>
          </p:cNvSpPr>
          <p:nvPr>
            <p:ph type="sldNum" sz="quarter" idx="12"/>
          </p:nvPr>
        </p:nvSpPr>
        <p:spPr/>
        <p:txBody>
          <a:bodyPr/>
          <a:lstStyle/>
          <a:p>
            <a:fld id="{A3F31473-23EB-4724-8B59-FE6D21D89FA4}" type="slidenum">
              <a:rPr lang="en-US" smtClean="0"/>
              <a:t>20</a:t>
            </a:fld>
            <a:endParaRPr lang="en-US"/>
          </a:p>
        </p:txBody>
      </p:sp>
    </p:spTree>
    <p:extLst>
      <p:ext uri="{BB962C8B-B14F-4D97-AF65-F5344CB8AC3E}">
        <p14:creationId xmlns:p14="http://schemas.microsoft.com/office/powerpoint/2010/main" val="241170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F140-41CA-0EDB-7548-102E42F16C18}"/>
              </a:ext>
            </a:extLst>
          </p:cNvPr>
          <p:cNvSpPr>
            <a:spLocks noGrp="1"/>
          </p:cNvSpPr>
          <p:nvPr>
            <p:ph type="title"/>
          </p:nvPr>
        </p:nvSpPr>
        <p:spPr/>
        <p:txBody>
          <a:bodyPr/>
          <a:lstStyle/>
          <a:p>
            <a:r>
              <a:rPr lang="en-US"/>
              <a:t>The Regulatory Framework in the USA</a:t>
            </a:r>
          </a:p>
        </p:txBody>
      </p:sp>
      <p:pic>
        <p:nvPicPr>
          <p:cNvPr id="6" name="Content Placeholder 5">
            <a:extLst>
              <a:ext uri="{FF2B5EF4-FFF2-40B4-BE49-F238E27FC236}">
                <a16:creationId xmlns:a16="http://schemas.microsoft.com/office/drawing/2014/main" id="{2D86095D-15A7-A01C-9F15-29B04AE31BB9}"/>
              </a:ext>
            </a:extLst>
          </p:cNvPr>
          <p:cNvPicPr>
            <a:picLocks noGrp="1" noChangeAspect="1"/>
          </p:cNvPicPr>
          <p:nvPr>
            <p:ph idx="1"/>
          </p:nvPr>
        </p:nvPicPr>
        <p:blipFill>
          <a:blip r:embed="rId2"/>
          <a:srcRect/>
          <a:stretch>
            <a:fillRect/>
          </a:stretch>
        </p:blipFill>
        <p:spPr>
          <a:xfrm>
            <a:off x="4579144" y="1524000"/>
            <a:ext cx="3028950" cy="4191000"/>
          </a:xfrm>
          <a:ln>
            <a:solidFill>
              <a:schemeClr val="accent1"/>
            </a:solidFill>
          </a:ln>
        </p:spPr>
      </p:pic>
      <p:sp>
        <p:nvSpPr>
          <p:cNvPr id="4" name="Slide Number Placeholder 3">
            <a:extLst>
              <a:ext uri="{FF2B5EF4-FFF2-40B4-BE49-F238E27FC236}">
                <a16:creationId xmlns:a16="http://schemas.microsoft.com/office/drawing/2014/main" id="{DF337369-4AA9-C228-BB32-410C195CA09B}"/>
              </a:ext>
            </a:extLst>
          </p:cNvPr>
          <p:cNvSpPr>
            <a:spLocks noGrp="1"/>
          </p:cNvSpPr>
          <p:nvPr>
            <p:ph type="sldNum" sz="quarter" idx="12"/>
          </p:nvPr>
        </p:nvSpPr>
        <p:spPr/>
        <p:txBody>
          <a:bodyPr/>
          <a:lstStyle/>
          <a:p>
            <a:fld id="{A3F31473-23EB-4724-8B59-FE6D21D89FA4}" type="slidenum">
              <a:rPr lang="en-US" smtClean="0"/>
              <a:t>21</a:t>
            </a:fld>
            <a:endParaRPr lang="en-US"/>
          </a:p>
        </p:txBody>
      </p:sp>
    </p:spTree>
    <p:extLst>
      <p:ext uri="{BB962C8B-B14F-4D97-AF65-F5344CB8AC3E}">
        <p14:creationId xmlns:p14="http://schemas.microsoft.com/office/powerpoint/2010/main" val="332836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1B0A5-C9D9-4E65-8BEA-4BFA425F0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28793-0F6F-E46D-152B-8D35C6F51A8D}"/>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540CAF9A-AE45-337F-D065-E5AE5FC6C1B1}"/>
              </a:ext>
            </a:extLst>
          </p:cNvPr>
          <p:cNvSpPr>
            <a:spLocks noGrp="1"/>
          </p:cNvSpPr>
          <p:nvPr>
            <p:ph idx="1"/>
          </p:nvPr>
        </p:nvSpPr>
        <p:spPr/>
        <p:txBody>
          <a:bodyPr/>
          <a:lstStyle/>
          <a:p>
            <a:pPr marL="0" marR="0" indent="0" algn="just">
              <a:spcBef>
                <a:spcPts val="600"/>
              </a:spcBef>
              <a:spcAft>
                <a:spcPts val="600"/>
              </a:spcAft>
              <a:buNone/>
            </a:pPr>
            <a:r>
              <a:rPr lang="en-US">
                <a:effectLst/>
                <a:cs typeface="Times New Roman" panose="02020603050405020304" pitchFamily="18" charset="0"/>
              </a:rPr>
              <a:t>Disclosure Laws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Modeled on SEC disclosures to facilitate due diligence by prospective franchisees</a:t>
            </a:r>
          </a:p>
          <a:p>
            <a:pPr marL="730250" marR="228600" lvl="1" indent="-342900" algn="just">
              <a:spcBef>
                <a:spcPts val="600"/>
              </a:spcBef>
              <a:spcAft>
                <a:spcPts val="600"/>
              </a:spcAft>
              <a:buFont typeface="Symbol" panose="05050102010706020507" pitchFamily="18" charset="2"/>
              <a:buChar char=""/>
            </a:pPr>
            <a:r>
              <a:rPr lang="en-US" sz="2000">
                <a:effectLst/>
                <a:cs typeface="Times New Roman" panose="02020603050405020304" pitchFamily="18" charset="0"/>
              </a:rPr>
              <a:t>Example </a:t>
            </a:r>
            <a:r>
              <a:rPr lang="en-US" sz="2000">
                <a:cs typeface="Times New Roman" panose="02020603050405020304" pitchFamily="18" charset="0"/>
              </a:rPr>
              <a:t>is </a:t>
            </a:r>
            <a:r>
              <a:rPr lang="en-US" sz="2000">
                <a:effectLst/>
                <a:cs typeface="Times New Roman" panose="02020603050405020304" pitchFamily="18" charset="0"/>
              </a:rPr>
              <a:t>list of current and prior franchisees for prospective franchisee to contact</a:t>
            </a:r>
          </a:p>
          <a:p>
            <a:pPr marL="342900" marR="228600" lvl="0" indent="-342900" algn="just">
              <a:spcBef>
                <a:spcPts val="600"/>
              </a:spcBef>
              <a:spcAft>
                <a:spcPts val="600"/>
              </a:spcAft>
              <a:buFont typeface="Symbol" panose="05050102010706020507" pitchFamily="18" charset="2"/>
              <a:buChar char=""/>
            </a:pPr>
            <a:r>
              <a:rPr lang="en-US" sz="2400">
                <a:effectLst/>
              </a:rPr>
              <a:t>Disclosure document must be provided to prospective franchisee before sale of franchise</a:t>
            </a:r>
          </a:p>
        </p:txBody>
      </p:sp>
      <p:sp>
        <p:nvSpPr>
          <p:cNvPr id="4" name="Slide Number Placeholder 3">
            <a:extLst>
              <a:ext uri="{FF2B5EF4-FFF2-40B4-BE49-F238E27FC236}">
                <a16:creationId xmlns:a16="http://schemas.microsoft.com/office/drawing/2014/main" id="{BF0FBE07-93F3-54B6-665D-6DC8D813061B}"/>
              </a:ext>
            </a:extLst>
          </p:cNvPr>
          <p:cNvSpPr>
            <a:spLocks noGrp="1"/>
          </p:cNvSpPr>
          <p:nvPr>
            <p:ph type="sldNum" sz="quarter" idx="12"/>
          </p:nvPr>
        </p:nvSpPr>
        <p:spPr/>
        <p:txBody>
          <a:bodyPr/>
          <a:lstStyle/>
          <a:p>
            <a:fld id="{A3F31473-23EB-4724-8B59-FE6D21D89FA4}" type="slidenum">
              <a:rPr lang="en-US" smtClean="0"/>
              <a:t>22</a:t>
            </a:fld>
            <a:endParaRPr lang="en-US"/>
          </a:p>
        </p:txBody>
      </p:sp>
    </p:spTree>
    <p:extLst>
      <p:ext uri="{BB962C8B-B14F-4D97-AF65-F5344CB8AC3E}">
        <p14:creationId xmlns:p14="http://schemas.microsoft.com/office/powerpoint/2010/main" val="2417224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57559-D3D9-0087-4BA9-778D3A462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1A134-8C16-BDC2-7B3D-A00500216F26}"/>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7179914B-6B25-8B75-B03F-378F747E5631}"/>
              </a:ext>
            </a:extLst>
          </p:cNvPr>
          <p:cNvSpPr>
            <a:spLocks noGrp="1"/>
          </p:cNvSpPr>
          <p:nvPr>
            <p:ph idx="1"/>
          </p:nvPr>
        </p:nvSpPr>
        <p:spPr/>
        <p:txBody>
          <a:bodyPr/>
          <a:lstStyle/>
          <a:p>
            <a:pPr marL="0" marR="0" indent="0" algn="just">
              <a:spcBef>
                <a:spcPts val="600"/>
              </a:spcBef>
              <a:spcAft>
                <a:spcPts val="600"/>
              </a:spcAft>
              <a:buNone/>
            </a:pPr>
            <a:r>
              <a:rPr lang="en-US">
                <a:effectLst/>
                <a:cs typeface="Times New Roman" panose="02020603050405020304" pitchFamily="18" charset="0"/>
              </a:rPr>
              <a:t>Registration</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Register franchise with state franchise administrator</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Include disclosure document </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Include franchise agreement</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Include statements required by specific state statute</a:t>
            </a:r>
          </a:p>
          <a:p>
            <a:pPr marL="342900" marR="228600" lvl="0" indent="-342900" algn="just">
              <a:spcBef>
                <a:spcPts val="600"/>
              </a:spcBef>
              <a:spcAft>
                <a:spcPts val="600"/>
              </a:spcAft>
              <a:buFont typeface="Symbol" panose="05050102010706020507" pitchFamily="18" charset="2"/>
              <a:buChar char=""/>
            </a:pPr>
            <a:r>
              <a:rPr lang="en-US" sz="2400">
                <a:effectLst/>
              </a:rPr>
              <a:t>Registration reviewed by state franchise administrator</a:t>
            </a:r>
          </a:p>
        </p:txBody>
      </p:sp>
      <p:sp>
        <p:nvSpPr>
          <p:cNvPr id="4" name="Slide Number Placeholder 3">
            <a:extLst>
              <a:ext uri="{FF2B5EF4-FFF2-40B4-BE49-F238E27FC236}">
                <a16:creationId xmlns:a16="http://schemas.microsoft.com/office/drawing/2014/main" id="{5C807050-9D22-4D71-8575-59B2CCF137B1}"/>
              </a:ext>
            </a:extLst>
          </p:cNvPr>
          <p:cNvSpPr>
            <a:spLocks noGrp="1"/>
          </p:cNvSpPr>
          <p:nvPr>
            <p:ph type="sldNum" sz="quarter" idx="12"/>
          </p:nvPr>
        </p:nvSpPr>
        <p:spPr/>
        <p:txBody>
          <a:bodyPr/>
          <a:lstStyle/>
          <a:p>
            <a:fld id="{A3F31473-23EB-4724-8B59-FE6D21D89FA4}" type="slidenum">
              <a:rPr lang="en-US" smtClean="0"/>
              <a:t>23</a:t>
            </a:fld>
            <a:endParaRPr lang="en-US"/>
          </a:p>
        </p:txBody>
      </p:sp>
    </p:spTree>
    <p:extLst>
      <p:ext uri="{BB962C8B-B14F-4D97-AF65-F5344CB8AC3E}">
        <p14:creationId xmlns:p14="http://schemas.microsoft.com/office/powerpoint/2010/main" val="2023753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609B4-700E-AB10-B4C6-EC66F4676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C25F9-CE31-902F-F929-DB657BF9DF5D}"/>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E5497753-715B-E716-C240-71014BE98C14}"/>
              </a:ext>
            </a:extLst>
          </p:cNvPr>
          <p:cNvSpPr>
            <a:spLocks noGrp="1"/>
          </p:cNvSpPr>
          <p:nvPr>
            <p:ph idx="1"/>
          </p:nvPr>
        </p:nvSpPr>
        <p:spPr/>
        <p:txBody>
          <a:bodyPr/>
          <a:lstStyle/>
          <a:p>
            <a:pPr marL="0" marR="228600" indent="0" algn="just">
              <a:spcBef>
                <a:spcPts val="600"/>
              </a:spcBef>
              <a:spcAft>
                <a:spcPts val="600"/>
              </a:spcAft>
              <a:buNone/>
            </a:pPr>
            <a:r>
              <a:rPr lang="en-US">
                <a:effectLst/>
                <a:cs typeface="Times New Roman" panose="02020603050405020304" pitchFamily="18" charset="0"/>
              </a:rPr>
              <a:t>State franchise laws regarding termination and nonrenewal</a:t>
            </a:r>
          </a:p>
          <a:p>
            <a:pPr marL="0" marR="228600" algn="just">
              <a:spcBef>
                <a:spcPts val="600"/>
              </a:spcBef>
              <a:spcAft>
                <a:spcPts val="600"/>
              </a:spcAft>
            </a:pPr>
            <a:r>
              <a:rPr lang="en-US" sz="2400">
                <a:effectLst/>
                <a:cs typeface="Times New Roman" panose="02020603050405020304" pitchFamily="18" charset="0"/>
              </a:rPr>
              <a:t>e.g., Illinois, 815 ILCS 705/19</a:t>
            </a:r>
          </a:p>
          <a:p>
            <a:pPr lvl="1"/>
            <a:r>
              <a:rPr lang="en-US" sz="2000">
                <a:effectLst/>
              </a:rPr>
              <a:t>“(a) It shall be a </a:t>
            </a:r>
            <a:r>
              <a:rPr lang="en-US" sz="2000">
                <a:solidFill>
                  <a:srgbClr val="FF0000"/>
                </a:solidFill>
                <a:effectLst/>
              </a:rPr>
              <a:t>violation</a:t>
            </a:r>
            <a:r>
              <a:rPr lang="en-US" sz="2000">
                <a:effectLst/>
              </a:rPr>
              <a:t> of this Act for a franchisor </a:t>
            </a:r>
            <a:r>
              <a:rPr lang="en-US" sz="2000">
                <a:solidFill>
                  <a:srgbClr val="FF0000"/>
                </a:solidFill>
                <a:effectLst/>
              </a:rPr>
              <a:t>to terminate </a:t>
            </a:r>
            <a:r>
              <a:rPr lang="en-US" sz="2000">
                <a:effectLst/>
              </a:rPr>
              <a:t>a franchise of a franchised business located in this state prior to the expiration of its term </a:t>
            </a:r>
            <a:r>
              <a:rPr lang="en-US" sz="2000">
                <a:solidFill>
                  <a:srgbClr val="FF0000"/>
                </a:solidFill>
                <a:effectLst/>
              </a:rPr>
              <a:t>except for ‘good cause’ </a:t>
            </a:r>
            <a:r>
              <a:rPr lang="en-US" sz="2000">
                <a:effectLst/>
              </a:rPr>
              <a:t>as provided in subsection (b) or (c) of this section.”</a:t>
            </a:r>
          </a:p>
        </p:txBody>
      </p:sp>
      <p:sp>
        <p:nvSpPr>
          <p:cNvPr id="4" name="Slide Number Placeholder 3">
            <a:extLst>
              <a:ext uri="{FF2B5EF4-FFF2-40B4-BE49-F238E27FC236}">
                <a16:creationId xmlns:a16="http://schemas.microsoft.com/office/drawing/2014/main" id="{C1D1ABD2-4427-F2E0-5DBA-3752AD2BEF0C}"/>
              </a:ext>
            </a:extLst>
          </p:cNvPr>
          <p:cNvSpPr>
            <a:spLocks noGrp="1"/>
          </p:cNvSpPr>
          <p:nvPr>
            <p:ph type="sldNum" sz="quarter" idx="12"/>
          </p:nvPr>
        </p:nvSpPr>
        <p:spPr/>
        <p:txBody>
          <a:bodyPr/>
          <a:lstStyle/>
          <a:p>
            <a:fld id="{A3F31473-23EB-4724-8B59-FE6D21D89FA4}" type="slidenum">
              <a:rPr lang="en-US" smtClean="0"/>
              <a:t>24</a:t>
            </a:fld>
            <a:endParaRPr lang="en-US"/>
          </a:p>
        </p:txBody>
      </p:sp>
    </p:spTree>
    <p:extLst>
      <p:ext uri="{BB962C8B-B14F-4D97-AF65-F5344CB8AC3E}">
        <p14:creationId xmlns:p14="http://schemas.microsoft.com/office/powerpoint/2010/main" val="262987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2E34-6097-148E-434E-D32B30230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97B61-F5C0-36AE-4EC8-69F8B61412AC}"/>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4CDE093C-6357-AD91-1C29-C6FA2042DCDC}"/>
              </a:ext>
            </a:extLst>
          </p:cNvPr>
          <p:cNvSpPr>
            <a:spLocks noGrp="1"/>
          </p:cNvSpPr>
          <p:nvPr>
            <p:ph idx="1"/>
          </p:nvPr>
        </p:nvSpPr>
        <p:spPr/>
        <p:txBody>
          <a:bodyPr/>
          <a:lstStyle/>
          <a:p>
            <a:pPr marL="0" marR="0" indent="0" algn="just">
              <a:spcBef>
                <a:spcPts val="600"/>
              </a:spcBef>
              <a:spcAft>
                <a:spcPts val="600"/>
              </a:spcAft>
              <a:buNone/>
            </a:pPr>
            <a:r>
              <a:rPr lang="en-US" sz="2800">
                <a:effectLst/>
                <a:cs typeface="Times New Roman" panose="02020603050405020304" pitchFamily="18" charset="0"/>
              </a:rPr>
              <a:t>Disclosure Laws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FTC Rule</a:t>
            </a:r>
          </a:p>
          <a:p>
            <a:pPr marL="730250" marR="228600" lvl="1" indent="-342900" algn="just">
              <a:spcBef>
                <a:spcPts val="600"/>
              </a:spcBef>
              <a:spcAft>
                <a:spcPts val="600"/>
              </a:spcAft>
              <a:buFont typeface="Symbol" panose="05050102010706020507" pitchFamily="18" charset="2"/>
              <a:buChar char=""/>
            </a:pPr>
            <a:r>
              <a:rPr lang="en-US" sz="2000">
                <a:cs typeface="Times New Roman" panose="02020603050405020304" pitchFamily="18" charset="0"/>
              </a:rPr>
              <a:t>D</a:t>
            </a:r>
            <a:r>
              <a:rPr lang="en-US" sz="2000">
                <a:effectLst/>
                <a:cs typeface="Times New Roman" panose="02020603050405020304" pitchFamily="18" charset="0"/>
              </a:rPr>
              <a:t>isclosure required pre-sale</a:t>
            </a:r>
          </a:p>
          <a:p>
            <a:pPr marL="730250" marR="228600" lvl="1" indent="-342900" algn="just">
              <a:spcBef>
                <a:spcPts val="600"/>
              </a:spcBef>
              <a:spcAft>
                <a:spcPts val="600"/>
              </a:spcAft>
              <a:buFont typeface="Symbol" panose="05050102010706020507" pitchFamily="18" charset="2"/>
              <a:buChar char=""/>
            </a:pPr>
            <a:r>
              <a:rPr lang="en-US" sz="2000">
                <a:cs typeface="Times New Roman" panose="02020603050405020304" pitchFamily="18" charset="0"/>
              </a:rPr>
              <a:t>No registration</a:t>
            </a:r>
            <a:endParaRPr lang="en-US" sz="2000">
              <a:effectLst/>
              <a:cs typeface="Times New Roman" panose="02020603050405020304" pitchFamily="18" charset="0"/>
            </a:endParaRP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State laws</a:t>
            </a:r>
          </a:p>
          <a:p>
            <a:pPr marL="730250" marR="228600" lvl="1" indent="-342900" algn="just">
              <a:spcBef>
                <a:spcPts val="600"/>
              </a:spcBef>
              <a:spcAft>
                <a:spcPts val="600"/>
              </a:spcAft>
              <a:buFont typeface="Symbol" panose="05050102010706020507" pitchFamily="18" charset="2"/>
              <a:buChar char=""/>
            </a:pPr>
            <a:r>
              <a:rPr lang="en-US" sz="2000">
                <a:effectLst/>
              </a:rPr>
              <a:t>Registration and disclosure</a:t>
            </a:r>
          </a:p>
        </p:txBody>
      </p:sp>
      <p:sp>
        <p:nvSpPr>
          <p:cNvPr id="4" name="Slide Number Placeholder 3">
            <a:extLst>
              <a:ext uri="{FF2B5EF4-FFF2-40B4-BE49-F238E27FC236}">
                <a16:creationId xmlns:a16="http://schemas.microsoft.com/office/drawing/2014/main" id="{D16C52FE-976D-B356-3AE4-40797BEF2592}"/>
              </a:ext>
            </a:extLst>
          </p:cNvPr>
          <p:cNvSpPr>
            <a:spLocks noGrp="1"/>
          </p:cNvSpPr>
          <p:nvPr>
            <p:ph type="sldNum" sz="quarter" idx="12"/>
          </p:nvPr>
        </p:nvSpPr>
        <p:spPr/>
        <p:txBody>
          <a:bodyPr/>
          <a:lstStyle/>
          <a:p>
            <a:fld id="{A3F31473-23EB-4724-8B59-FE6D21D89FA4}" type="slidenum">
              <a:rPr lang="en-US" smtClean="0"/>
              <a:t>25</a:t>
            </a:fld>
            <a:endParaRPr lang="en-US"/>
          </a:p>
        </p:txBody>
      </p:sp>
    </p:spTree>
    <p:extLst>
      <p:ext uri="{BB962C8B-B14F-4D97-AF65-F5344CB8AC3E}">
        <p14:creationId xmlns:p14="http://schemas.microsoft.com/office/powerpoint/2010/main" val="433303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DBE26-D1BA-E61D-1DA5-73A5EDE9C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881EE-FBEC-D8CA-4565-FCB039BB7BE6}"/>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62DC4984-CF3B-8EBC-347A-1A627A4F666A}"/>
              </a:ext>
            </a:extLst>
          </p:cNvPr>
          <p:cNvSpPr>
            <a:spLocks noGrp="1"/>
          </p:cNvSpPr>
          <p:nvPr>
            <p:ph idx="1"/>
          </p:nvPr>
        </p:nvSpPr>
        <p:spPr/>
        <p:txBody>
          <a:bodyPr/>
          <a:lstStyle/>
          <a:p>
            <a:pPr marL="0" marR="0" indent="0" algn="just">
              <a:spcBef>
                <a:spcPts val="600"/>
              </a:spcBef>
              <a:spcAft>
                <a:spcPts val="600"/>
              </a:spcAft>
              <a:buNone/>
            </a:pPr>
            <a:r>
              <a:rPr lang="en-US">
                <a:effectLst/>
                <a:cs typeface="Times New Roman" panose="02020603050405020304" pitchFamily="18" charset="0"/>
              </a:rPr>
              <a:t>State Pre-sale Registration and Disclosure Laws:</a:t>
            </a:r>
          </a:p>
          <a:p>
            <a:pPr marR="457200" indent="0" algn="just">
              <a:spcBef>
                <a:spcPct val="0"/>
              </a:spcBef>
              <a:spcAft>
                <a:spcPct val="0"/>
              </a:spcAft>
              <a:buNone/>
              <a:tabLst>
                <a:tab pos="2743200" algn="l"/>
              </a:tabLst>
            </a:pPr>
            <a:r>
              <a:rPr lang="en-US" sz="2400">
                <a:effectLst/>
                <a:cs typeface="Times New Roman" panose="02020603050405020304" pitchFamily="18" charset="0"/>
              </a:rPr>
              <a:t>California	North Dakota</a:t>
            </a:r>
          </a:p>
          <a:p>
            <a:pPr marR="457200" indent="0" algn="just">
              <a:spcBef>
                <a:spcPct val="0"/>
              </a:spcBef>
              <a:spcAft>
                <a:spcPct val="0"/>
              </a:spcAft>
              <a:buNone/>
              <a:tabLst>
                <a:tab pos="2743200" algn="l"/>
              </a:tabLst>
            </a:pPr>
            <a:r>
              <a:rPr lang="en-US" sz="2400">
                <a:effectLst/>
                <a:cs typeface="Times New Roman" panose="02020603050405020304" pitchFamily="18" charset="0"/>
              </a:rPr>
              <a:t>Hawaii	Oregon</a:t>
            </a:r>
          </a:p>
          <a:p>
            <a:pPr marR="457200" indent="0" algn="just">
              <a:spcBef>
                <a:spcPct val="0"/>
              </a:spcBef>
              <a:spcAft>
                <a:spcPct val="0"/>
              </a:spcAft>
              <a:buNone/>
              <a:tabLst>
                <a:tab pos="2743200" algn="l"/>
              </a:tabLst>
            </a:pPr>
            <a:r>
              <a:rPr lang="en-US" sz="2400">
                <a:effectLst/>
                <a:cs typeface="Times New Roman" panose="02020603050405020304" pitchFamily="18" charset="0"/>
              </a:rPr>
              <a:t>Illinois	Rhode Island</a:t>
            </a:r>
          </a:p>
          <a:p>
            <a:pPr marR="457200" indent="0" algn="just">
              <a:spcBef>
                <a:spcPct val="0"/>
              </a:spcBef>
              <a:spcAft>
                <a:spcPct val="0"/>
              </a:spcAft>
              <a:buNone/>
              <a:tabLst>
                <a:tab pos="2743200" algn="l"/>
              </a:tabLst>
            </a:pPr>
            <a:r>
              <a:rPr lang="en-US" sz="2400">
                <a:effectLst/>
                <a:cs typeface="Times New Roman" panose="02020603050405020304" pitchFamily="18" charset="0"/>
              </a:rPr>
              <a:t>Indiana	South Dakota</a:t>
            </a:r>
          </a:p>
          <a:p>
            <a:pPr marR="457200" indent="0" algn="just">
              <a:spcBef>
                <a:spcPct val="0"/>
              </a:spcBef>
              <a:spcAft>
                <a:spcPct val="0"/>
              </a:spcAft>
              <a:buNone/>
              <a:tabLst>
                <a:tab pos="2743200" algn="l"/>
              </a:tabLst>
            </a:pPr>
            <a:r>
              <a:rPr lang="en-US" sz="2400">
                <a:effectLst/>
                <a:cs typeface="Times New Roman" panose="02020603050405020304" pitchFamily="18" charset="0"/>
              </a:rPr>
              <a:t>Maryland	Virginia</a:t>
            </a:r>
          </a:p>
          <a:p>
            <a:pPr marR="457200" indent="0" algn="just">
              <a:spcBef>
                <a:spcPct val="0"/>
              </a:spcBef>
              <a:spcAft>
                <a:spcPct val="0"/>
              </a:spcAft>
              <a:buNone/>
              <a:tabLst>
                <a:tab pos="2743200" algn="l"/>
              </a:tabLst>
            </a:pPr>
            <a:r>
              <a:rPr lang="en-US" sz="2400">
                <a:effectLst/>
                <a:cs typeface="Times New Roman" panose="02020603050405020304" pitchFamily="18" charset="0"/>
              </a:rPr>
              <a:t>Michigan	Washington</a:t>
            </a:r>
          </a:p>
          <a:p>
            <a:pPr marR="457200" indent="0" algn="just">
              <a:spcBef>
                <a:spcPct val="0"/>
              </a:spcBef>
              <a:spcAft>
                <a:spcPct val="0"/>
              </a:spcAft>
              <a:buNone/>
              <a:tabLst>
                <a:tab pos="2743200" algn="l"/>
              </a:tabLst>
            </a:pPr>
            <a:r>
              <a:rPr lang="en-US" sz="2400">
                <a:effectLst/>
                <a:cs typeface="Times New Roman" panose="02020603050405020304" pitchFamily="18" charset="0"/>
              </a:rPr>
              <a:t>Minnesota	Wisconsin</a:t>
            </a:r>
          </a:p>
          <a:p>
            <a:pPr marR="457200" indent="0" algn="just">
              <a:spcBef>
                <a:spcPct val="0"/>
              </a:spcBef>
              <a:spcAft>
                <a:spcPct val="0"/>
              </a:spcAft>
              <a:buNone/>
              <a:tabLst>
                <a:tab pos="2743200" algn="l"/>
              </a:tabLst>
            </a:pPr>
            <a:r>
              <a:rPr lang="en-US" sz="2400">
                <a:effectLst/>
              </a:rPr>
              <a:t>New York</a:t>
            </a:r>
          </a:p>
        </p:txBody>
      </p:sp>
      <p:sp>
        <p:nvSpPr>
          <p:cNvPr id="4" name="Slide Number Placeholder 3">
            <a:extLst>
              <a:ext uri="{FF2B5EF4-FFF2-40B4-BE49-F238E27FC236}">
                <a16:creationId xmlns:a16="http://schemas.microsoft.com/office/drawing/2014/main" id="{384BC769-66BB-08E1-9466-066E3C7B1C31}"/>
              </a:ext>
            </a:extLst>
          </p:cNvPr>
          <p:cNvSpPr>
            <a:spLocks noGrp="1"/>
          </p:cNvSpPr>
          <p:nvPr>
            <p:ph type="sldNum" sz="quarter" idx="12"/>
          </p:nvPr>
        </p:nvSpPr>
        <p:spPr/>
        <p:txBody>
          <a:bodyPr/>
          <a:lstStyle/>
          <a:p>
            <a:fld id="{A3F31473-23EB-4724-8B59-FE6D21D89FA4}" type="slidenum">
              <a:rPr lang="en-US" smtClean="0"/>
              <a:t>26</a:t>
            </a:fld>
            <a:endParaRPr lang="en-US"/>
          </a:p>
        </p:txBody>
      </p:sp>
    </p:spTree>
    <p:extLst>
      <p:ext uri="{BB962C8B-B14F-4D97-AF65-F5344CB8AC3E}">
        <p14:creationId xmlns:p14="http://schemas.microsoft.com/office/powerpoint/2010/main" val="2121833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591A-327D-2B8A-80C7-34BC0C3A0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E4F6C-99B5-F90D-506B-3A5B0AC9FE06}"/>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87D2F919-F72A-FDF7-1F21-EF790683EF68}"/>
              </a:ext>
            </a:extLst>
          </p:cNvPr>
          <p:cNvSpPr>
            <a:spLocks noGrp="1"/>
          </p:cNvSpPr>
          <p:nvPr>
            <p:ph idx="1"/>
          </p:nvPr>
        </p:nvSpPr>
        <p:spPr/>
        <p:txBody>
          <a:bodyPr/>
          <a:lstStyle/>
          <a:p>
            <a:pPr marL="0" marR="0" algn="just">
              <a:spcBef>
                <a:spcPts val="600"/>
              </a:spcBef>
              <a:spcAft>
                <a:spcPts val="600"/>
              </a:spcAft>
            </a:pPr>
            <a:r>
              <a:rPr lang="en-US" sz="2400">
                <a:effectLst/>
                <a:cs typeface="Times New Roman" panose="02020603050405020304" pitchFamily="18" charset="0"/>
              </a:rPr>
              <a:t>State Business Opportunity Laws:</a:t>
            </a:r>
          </a:p>
          <a:p>
            <a:pPr marR="457200" indent="0" algn="just">
              <a:spcBef>
                <a:spcPct val="0"/>
              </a:spcBef>
              <a:spcAft>
                <a:spcPct val="0"/>
              </a:spcAft>
              <a:buNone/>
              <a:tabLst>
                <a:tab pos="1828800" algn="l"/>
                <a:tab pos="2286000" algn="l"/>
                <a:tab pos="2514600" algn="l"/>
                <a:tab pos="2743200" algn="l"/>
                <a:tab pos="3200400" algn="l"/>
                <a:tab pos="3657600" algn="l"/>
              </a:tabLst>
            </a:pPr>
            <a:r>
              <a:rPr lang="en-US" sz="2400">
                <a:effectLst/>
                <a:cs typeface="Times New Roman" panose="02020603050405020304" pitchFamily="18" charset="0"/>
              </a:rPr>
              <a:t>Alaska		Kentucky		North Carolina</a:t>
            </a:r>
          </a:p>
          <a:p>
            <a:pPr marR="457200" indent="0" algn="just">
              <a:spcBef>
                <a:spcPct val="0"/>
              </a:spcBef>
              <a:spcAft>
                <a:spcPct val="0"/>
              </a:spcAft>
              <a:buNone/>
              <a:tabLst>
                <a:tab pos="1828800" algn="l"/>
                <a:tab pos="2286000" algn="l"/>
                <a:tab pos="2743200" algn="l"/>
                <a:tab pos="3200400" algn="l"/>
              </a:tabLst>
            </a:pPr>
            <a:r>
              <a:rPr lang="en-US" sz="2400">
                <a:effectLst/>
                <a:cs typeface="Times New Roman" panose="02020603050405020304" pitchFamily="18" charset="0"/>
              </a:rPr>
              <a:t>California		Louisiana		Ohio</a:t>
            </a:r>
          </a:p>
          <a:p>
            <a:pPr marR="457200" indent="0" algn="just">
              <a:spcBef>
                <a:spcPct val="0"/>
              </a:spcBef>
              <a:spcAft>
                <a:spcPct val="0"/>
              </a:spcAft>
              <a:buNone/>
              <a:tabLst>
                <a:tab pos="1828800" algn="l"/>
                <a:tab pos="2286000" algn="l"/>
                <a:tab pos="2743200" algn="l"/>
                <a:tab pos="3200400" algn="l"/>
              </a:tabLst>
            </a:pPr>
            <a:r>
              <a:rPr lang="en-US" sz="2400">
                <a:effectLst/>
                <a:cs typeface="Times New Roman" panose="02020603050405020304" pitchFamily="18" charset="0"/>
              </a:rPr>
              <a:t>Connecticut		Maine			Oklahoma</a:t>
            </a:r>
          </a:p>
          <a:p>
            <a:pPr marR="457200" indent="0" algn="just">
              <a:spcBef>
                <a:spcPct val="0"/>
              </a:spcBef>
              <a:spcAft>
                <a:spcPct val="0"/>
              </a:spcAft>
              <a:buNone/>
              <a:tabLst>
                <a:tab pos="1828800" algn="l"/>
                <a:tab pos="2286000" algn="l"/>
                <a:tab pos="2743200" algn="l"/>
                <a:tab pos="3200400" algn="l"/>
              </a:tabLst>
            </a:pPr>
            <a:r>
              <a:rPr lang="en-US" sz="2400">
                <a:effectLst/>
                <a:cs typeface="Times New Roman" panose="02020603050405020304" pitchFamily="18" charset="0"/>
              </a:rPr>
              <a:t>Florida		Maryland		South Carolina</a:t>
            </a:r>
          </a:p>
          <a:p>
            <a:pPr marR="457200" indent="0" algn="just">
              <a:spcBef>
                <a:spcPct val="0"/>
              </a:spcBef>
              <a:spcAft>
                <a:spcPct val="0"/>
              </a:spcAft>
              <a:buNone/>
              <a:tabLst>
                <a:tab pos="1828800" algn="l"/>
                <a:tab pos="2286000" algn="l"/>
                <a:tab pos="2743200" algn="l"/>
                <a:tab pos="3200400" algn="l"/>
              </a:tabLst>
            </a:pPr>
            <a:r>
              <a:rPr lang="en-US" sz="2400">
                <a:effectLst/>
                <a:cs typeface="Times New Roman" panose="02020603050405020304" pitchFamily="18" charset="0"/>
              </a:rPr>
              <a:t>Georgia 		Michigan		South Dakota</a:t>
            </a:r>
          </a:p>
          <a:p>
            <a:pPr marR="457200" indent="0" algn="just">
              <a:spcBef>
                <a:spcPct val="0"/>
              </a:spcBef>
              <a:spcAft>
                <a:spcPct val="0"/>
              </a:spcAft>
              <a:buNone/>
              <a:tabLst>
                <a:tab pos="1828800" algn="l"/>
                <a:tab pos="2286000" algn="l"/>
                <a:tab pos="2743200" algn="l"/>
                <a:tab pos="3200400" algn="l"/>
              </a:tabLst>
            </a:pPr>
            <a:r>
              <a:rPr lang="en-US" sz="2400">
                <a:effectLst/>
                <a:cs typeface="Times New Roman" panose="02020603050405020304" pitchFamily="18" charset="0"/>
              </a:rPr>
              <a:t>Illinois		Minnesota 	Texas</a:t>
            </a:r>
          </a:p>
          <a:p>
            <a:pPr marR="457200" indent="0" algn="just">
              <a:spcBef>
                <a:spcPct val="0"/>
              </a:spcBef>
              <a:spcAft>
                <a:spcPct val="0"/>
              </a:spcAft>
              <a:buNone/>
              <a:tabLst>
                <a:tab pos="1828800" algn="l"/>
                <a:tab pos="2286000" algn="l"/>
                <a:tab pos="2743200" algn="l"/>
                <a:tab pos="3200400" algn="l"/>
              </a:tabLst>
            </a:pPr>
            <a:r>
              <a:rPr lang="en-US" sz="2400">
                <a:effectLst/>
                <a:cs typeface="Times New Roman" panose="02020603050405020304" pitchFamily="18" charset="0"/>
              </a:rPr>
              <a:t>Indiana		Nebraska		Utah</a:t>
            </a:r>
          </a:p>
          <a:p>
            <a:pPr marR="457200" indent="0" algn="just">
              <a:spcBef>
                <a:spcPct val="0"/>
              </a:spcBef>
              <a:spcAft>
                <a:spcPct val="0"/>
              </a:spcAft>
              <a:buNone/>
              <a:tabLst>
                <a:tab pos="1828800" algn="l"/>
                <a:tab pos="2286000" algn="l"/>
                <a:tab pos="2743200" algn="l"/>
                <a:tab pos="3200400" algn="l"/>
              </a:tabLst>
            </a:pPr>
            <a:r>
              <a:rPr lang="en-US" sz="2400">
                <a:effectLst/>
                <a:cs typeface="Times New Roman" panose="02020603050405020304" pitchFamily="18" charset="0"/>
              </a:rPr>
              <a:t>Iowa		New Hampshire	Virginia</a:t>
            </a:r>
          </a:p>
          <a:p>
            <a:pPr marL="0" indent="0">
              <a:buNone/>
            </a:pPr>
            <a:r>
              <a:rPr lang="en-US" sz="2400">
                <a:effectLst/>
              </a:rPr>
              <a:t>					Washington</a:t>
            </a:r>
          </a:p>
        </p:txBody>
      </p:sp>
      <p:sp>
        <p:nvSpPr>
          <p:cNvPr id="4" name="Slide Number Placeholder 3">
            <a:extLst>
              <a:ext uri="{FF2B5EF4-FFF2-40B4-BE49-F238E27FC236}">
                <a16:creationId xmlns:a16="http://schemas.microsoft.com/office/drawing/2014/main" id="{2CCD5081-B57D-6FA8-F245-3D86CDDAB45E}"/>
              </a:ext>
            </a:extLst>
          </p:cNvPr>
          <p:cNvSpPr>
            <a:spLocks noGrp="1"/>
          </p:cNvSpPr>
          <p:nvPr>
            <p:ph type="sldNum" sz="quarter" idx="12"/>
          </p:nvPr>
        </p:nvSpPr>
        <p:spPr/>
        <p:txBody>
          <a:bodyPr/>
          <a:lstStyle/>
          <a:p>
            <a:fld id="{A3F31473-23EB-4724-8B59-FE6D21D89FA4}" type="slidenum">
              <a:rPr lang="en-US" smtClean="0"/>
              <a:t>27</a:t>
            </a:fld>
            <a:endParaRPr lang="en-US"/>
          </a:p>
        </p:txBody>
      </p:sp>
    </p:spTree>
    <p:extLst>
      <p:ext uri="{BB962C8B-B14F-4D97-AF65-F5344CB8AC3E}">
        <p14:creationId xmlns:p14="http://schemas.microsoft.com/office/powerpoint/2010/main" val="1044708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D9E2E-7259-C163-F9C6-E7C27958E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9039D8-283E-414F-E533-20AF78EABC49}"/>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93742318-6813-02F1-05E0-0658D5FAE2D1}"/>
              </a:ext>
            </a:extLst>
          </p:cNvPr>
          <p:cNvSpPr>
            <a:spLocks noGrp="1"/>
          </p:cNvSpPr>
          <p:nvPr>
            <p:ph idx="1"/>
          </p:nvPr>
        </p:nvSpPr>
        <p:spPr/>
        <p:txBody>
          <a:bodyPr/>
          <a:lstStyle/>
          <a:p>
            <a:pPr marL="0" marR="0" indent="0" algn="just">
              <a:spcBef>
                <a:spcPts val="600"/>
              </a:spcBef>
              <a:spcAft>
                <a:spcPts val="600"/>
              </a:spcAft>
              <a:buNone/>
            </a:pPr>
            <a:r>
              <a:rPr lang="en-US">
                <a:effectLst/>
                <a:cs typeface="Times New Roman" panose="02020603050405020304" pitchFamily="18" charset="0"/>
              </a:rPr>
              <a:t>FTC Rule</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Originally passed in 1978 </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Statement of Basis and Purpose, 16 C.F.R. Part 436</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Pre-sale disclosure required but not registration</a:t>
            </a:r>
          </a:p>
          <a:p>
            <a:pPr marL="342900" marR="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Amended in 2007</a:t>
            </a:r>
          </a:p>
          <a:p>
            <a:pPr marL="342900" marR="0" lvl="0" indent="-342900" algn="just">
              <a:spcBef>
                <a:spcPts val="600"/>
              </a:spcBef>
              <a:spcAft>
                <a:spcPts val="600"/>
              </a:spcAft>
              <a:buFont typeface="Symbol" panose="05050102010706020507" pitchFamily="18" charset="2"/>
              <a:buChar char=""/>
            </a:pPr>
            <a:r>
              <a:rPr lang="en-US" sz="2400">
                <a:effectLst/>
              </a:rPr>
              <a:t>Pre-empts state law if state law inconsistent with FTC Rule</a:t>
            </a:r>
          </a:p>
        </p:txBody>
      </p:sp>
      <p:sp>
        <p:nvSpPr>
          <p:cNvPr id="4" name="Slide Number Placeholder 3">
            <a:extLst>
              <a:ext uri="{FF2B5EF4-FFF2-40B4-BE49-F238E27FC236}">
                <a16:creationId xmlns:a16="http://schemas.microsoft.com/office/drawing/2014/main" id="{795CF78E-038C-DB30-8E69-246601861C2E}"/>
              </a:ext>
            </a:extLst>
          </p:cNvPr>
          <p:cNvSpPr>
            <a:spLocks noGrp="1"/>
          </p:cNvSpPr>
          <p:nvPr>
            <p:ph type="sldNum" sz="quarter" idx="12"/>
          </p:nvPr>
        </p:nvSpPr>
        <p:spPr/>
        <p:txBody>
          <a:bodyPr/>
          <a:lstStyle/>
          <a:p>
            <a:fld id="{A3F31473-23EB-4724-8B59-FE6D21D89FA4}" type="slidenum">
              <a:rPr lang="en-US" smtClean="0"/>
              <a:t>28</a:t>
            </a:fld>
            <a:endParaRPr lang="en-US"/>
          </a:p>
        </p:txBody>
      </p:sp>
    </p:spTree>
    <p:extLst>
      <p:ext uri="{BB962C8B-B14F-4D97-AF65-F5344CB8AC3E}">
        <p14:creationId xmlns:p14="http://schemas.microsoft.com/office/powerpoint/2010/main" val="162693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77A4-3760-B600-27D6-CE0CE6F88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024CC-3F16-24A1-F811-10700ED2AD6E}"/>
              </a:ext>
            </a:extLst>
          </p:cNvPr>
          <p:cNvSpPr>
            <a:spLocks noGrp="1"/>
          </p:cNvSpPr>
          <p:nvPr>
            <p:ph type="title"/>
          </p:nvPr>
        </p:nvSpPr>
        <p:spPr/>
        <p:txBody>
          <a:bodyPr/>
          <a:lstStyle/>
          <a:p>
            <a:r>
              <a:rPr lang="en-US"/>
              <a:t>The Regulatory Framework in the USA</a:t>
            </a:r>
          </a:p>
        </p:txBody>
      </p:sp>
      <p:sp>
        <p:nvSpPr>
          <p:cNvPr id="5" name="Content Placeholder 4">
            <a:extLst>
              <a:ext uri="{FF2B5EF4-FFF2-40B4-BE49-F238E27FC236}">
                <a16:creationId xmlns:a16="http://schemas.microsoft.com/office/drawing/2014/main" id="{421D92C4-0F95-4FB7-05FB-6B9F56C4A131}"/>
              </a:ext>
            </a:extLst>
          </p:cNvPr>
          <p:cNvSpPr>
            <a:spLocks noGrp="1"/>
          </p:cNvSpPr>
          <p:nvPr>
            <p:ph idx="1"/>
          </p:nvPr>
        </p:nvSpPr>
        <p:spPr/>
        <p:txBody>
          <a:bodyPr/>
          <a:lstStyle/>
          <a:p>
            <a:pPr marL="0" marR="228600" indent="0" algn="just">
              <a:spcBef>
                <a:spcPts val="600"/>
              </a:spcBef>
              <a:spcAft>
                <a:spcPts val="600"/>
              </a:spcAft>
              <a:buNone/>
            </a:pPr>
            <a:r>
              <a:rPr lang="en-US">
                <a:effectLst/>
                <a:cs typeface="Times New Roman" panose="02020603050405020304" pitchFamily="18" charset="0"/>
              </a:rPr>
              <a:t>North American Securities Administrators Association (NASAA)</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2008 NASAA Guidelines incorporate disclosure requirements of FTC Rule</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NASAA Guidelines adopted additional disclosure requirements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NASAA Guidelines adopted by each of Franchise Registration and Disclosure states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NASAA Disclosure Document now called Franchise Disclosure Document (FDD)</a:t>
            </a:r>
          </a:p>
          <a:p>
            <a:pPr marL="342900" marR="228600" lvl="0" indent="-342900" algn="just">
              <a:spcBef>
                <a:spcPts val="600"/>
              </a:spcBef>
              <a:spcAft>
                <a:spcPts val="600"/>
              </a:spcAft>
              <a:buFont typeface="Symbol" panose="05050102010706020507" pitchFamily="18" charset="2"/>
              <a:buChar char=""/>
            </a:pPr>
            <a:r>
              <a:rPr lang="en-US" sz="2400">
                <a:effectLst/>
              </a:rPr>
              <a:t>Deemed compliant with FTC Rule</a:t>
            </a:r>
          </a:p>
        </p:txBody>
      </p:sp>
      <p:sp>
        <p:nvSpPr>
          <p:cNvPr id="4" name="Slide Number Placeholder 3">
            <a:extLst>
              <a:ext uri="{FF2B5EF4-FFF2-40B4-BE49-F238E27FC236}">
                <a16:creationId xmlns:a16="http://schemas.microsoft.com/office/drawing/2014/main" id="{9043EB67-2C2A-906E-973A-2F60B302664A}"/>
              </a:ext>
            </a:extLst>
          </p:cNvPr>
          <p:cNvSpPr>
            <a:spLocks noGrp="1"/>
          </p:cNvSpPr>
          <p:nvPr>
            <p:ph type="sldNum" sz="quarter" idx="12"/>
          </p:nvPr>
        </p:nvSpPr>
        <p:spPr/>
        <p:txBody>
          <a:bodyPr/>
          <a:lstStyle/>
          <a:p>
            <a:fld id="{A3F31473-23EB-4724-8B59-FE6D21D89FA4}" type="slidenum">
              <a:rPr lang="en-US" smtClean="0"/>
              <a:t>29</a:t>
            </a:fld>
            <a:endParaRPr lang="en-US"/>
          </a:p>
        </p:txBody>
      </p:sp>
    </p:spTree>
    <p:extLst>
      <p:ext uri="{BB962C8B-B14F-4D97-AF65-F5344CB8AC3E}">
        <p14:creationId xmlns:p14="http://schemas.microsoft.com/office/powerpoint/2010/main" val="94921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5E80-F170-34D9-0973-DE73FCF95815}"/>
              </a:ext>
            </a:extLst>
          </p:cNvPr>
          <p:cNvSpPr>
            <a:spLocks noGrp="1"/>
          </p:cNvSpPr>
          <p:nvPr>
            <p:ph type="title"/>
          </p:nvPr>
        </p:nvSpPr>
        <p:spPr/>
        <p:txBody>
          <a:bodyPr/>
          <a:lstStyle/>
          <a:p>
            <a:r>
              <a:rPr lang="en-US"/>
              <a:t>Statutory Definition of Franchise in the USA</a:t>
            </a:r>
          </a:p>
        </p:txBody>
      </p:sp>
      <p:sp>
        <p:nvSpPr>
          <p:cNvPr id="3" name="Content Placeholder 2">
            <a:extLst>
              <a:ext uri="{FF2B5EF4-FFF2-40B4-BE49-F238E27FC236}">
                <a16:creationId xmlns:a16="http://schemas.microsoft.com/office/drawing/2014/main" id="{BA0BDC2D-20CC-E09E-6ECE-F983F04D6D23}"/>
              </a:ext>
            </a:extLst>
          </p:cNvPr>
          <p:cNvSpPr>
            <a:spLocks noGrp="1"/>
          </p:cNvSpPr>
          <p:nvPr>
            <p:ph idx="1"/>
          </p:nvPr>
        </p:nvSpPr>
        <p:spPr>
          <a:xfrm>
            <a:off x="684212" y="1333500"/>
            <a:ext cx="10971372" cy="4457700"/>
          </a:xfrm>
        </p:spPr>
        <p:txBody>
          <a:bodyPr/>
          <a:lstStyle/>
          <a:p>
            <a:pPr marL="0" indent="0">
              <a:buNone/>
            </a:pPr>
            <a:r>
              <a:rPr lang="en-US" b="1"/>
              <a:t>Governing Law: </a:t>
            </a:r>
          </a:p>
          <a:p>
            <a:pPr marL="0" indent="0">
              <a:buNone/>
            </a:pPr>
            <a:r>
              <a:rPr lang="en-US" b="1"/>
              <a:t>	</a:t>
            </a:r>
            <a:r>
              <a:rPr lang="en-US" sz="2400"/>
              <a:t>The Federal Trade Commission (FTC) Franchise Rule</a:t>
            </a:r>
          </a:p>
          <a:p>
            <a:pPr marL="0" indent="0">
              <a:buNone/>
            </a:pPr>
            <a:endParaRPr lang="en-US"/>
          </a:p>
          <a:p>
            <a:pPr marL="0" indent="0">
              <a:buNone/>
            </a:pPr>
            <a:r>
              <a:rPr lang="en-US" b="1"/>
              <a:t>Key Components:</a:t>
            </a:r>
          </a:p>
          <a:p>
            <a:pPr marL="0" indent="0">
              <a:buNone/>
            </a:pPr>
            <a:endParaRPr lang="en-US" b="1"/>
          </a:p>
          <a:p>
            <a:pPr lvl="1">
              <a:buFont typeface="Wingdings" panose="05000000000000000000" pitchFamily="2" charset="2"/>
              <a:buChar char="§"/>
            </a:pPr>
            <a:r>
              <a:rPr lang="en-US" b="1"/>
              <a:t>Trademark</a:t>
            </a:r>
            <a:r>
              <a:rPr lang="en-US"/>
              <a:t>: The franchisee is granted right to operate under the franchisor's trademark or trade name.</a:t>
            </a:r>
          </a:p>
          <a:p>
            <a:pPr lvl="1">
              <a:buFont typeface="Wingdings" panose="05000000000000000000" pitchFamily="2" charset="2"/>
              <a:buChar char="§"/>
            </a:pPr>
            <a:r>
              <a:rPr lang="en-US" b="1"/>
              <a:t>Significant Control or Assistance</a:t>
            </a:r>
            <a:r>
              <a:rPr lang="en-US"/>
              <a:t>: The franchisor exerts significant control over, or provides significant assistance in, the franchisee's method of operation.</a:t>
            </a:r>
          </a:p>
          <a:p>
            <a:pPr lvl="1">
              <a:buFont typeface="Wingdings" panose="05000000000000000000" pitchFamily="2" charset="2"/>
              <a:buChar char="§"/>
            </a:pPr>
            <a:r>
              <a:rPr lang="en-US" b="1"/>
              <a:t>Required Payment</a:t>
            </a:r>
            <a:r>
              <a:rPr lang="en-US"/>
              <a:t>: The franchisee must pay the franchisor a fee or other compensation</a:t>
            </a:r>
            <a:r>
              <a:rPr lang="en-US" b="1"/>
              <a:t>.</a:t>
            </a:r>
          </a:p>
          <a:p>
            <a:endParaRPr lang="en-US"/>
          </a:p>
        </p:txBody>
      </p:sp>
      <p:sp>
        <p:nvSpPr>
          <p:cNvPr id="4" name="Slide Number Placeholder 3">
            <a:extLst>
              <a:ext uri="{FF2B5EF4-FFF2-40B4-BE49-F238E27FC236}">
                <a16:creationId xmlns:a16="http://schemas.microsoft.com/office/drawing/2014/main" id="{21518921-BD84-F596-3E61-5586C7F27527}"/>
              </a:ext>
            </a:extLst>
          </p:cNvPr>
          <p:cNvSpPr>
            <a:spLocks noGrp="1"/>
          </p:cNvSpPr>
          <p:nvPr>
            <p:ph type="sldNum" sz="quarter" idx="12"/>
          </p:nvPr>
        </p:nvSpPr>
        <p:spPr/>
        <p:txBody>
          <a:bodyPr/>
          <a:lstStyle/>
          <a:p>
            <a:fld id="{A3F31473-23EB-4724-8B59-FE6D21D89FA4}" type="slidenum">
              <a:rPr lang="en-US" smtClean="0"/>
              <a:t>3</a:t>
            </a:fld>
            <a:endParaRPr lang="en-US"/>
          </a:p>
        </p:txBody>
      </p:sp>
    </p:spTree>
    <p:extLst>
      <p:ext uri="{BB962C8B-B14F-4D97-AF65-F5344CB8AC3E}">
        <p14:creationId xmlns:p14="http://schemas.microsoft.com/office/powerpoint/2010/main" val="1367685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7938-0CE0-CFBA-A021-171654071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03B84-3417-8F2F-0F1D-6EE62ECD7B70}"/>
              </a:ext>
            </a:extLst>
          </p:cNvPr>
          <p:cNvSpPr>
            <a:spLocks noGrp="1"/>
          </p:cNvSpPr>
          <p:nvPr>
            <p:ph type="title"/>
          </p:nvPr>
        </p:nvSpPr>
        <p:spPr/>
        <p:txBody>
          <a:bodyPr/>
          <a:lstStyle/>
          <a:p>
            <a:r>
              <a:rPr lang="en-US"/>
              <a:t>The Regulatory Framework in the USA</a:t>
            </a:r>
          </a:p>
        </p:txBody>
      </p:sp>
      <p:sp>
        <p:nvSpPr>
          <p:cNvPr id="3" name="Content Placeholder 2">
            <a:extLst>
              <a:ext uri="{FF2B5EF4-FFF2-40B4-BE49-F238E27FC236}">
                <a16:creationId xmlns:a16="http://schemas.microsoft.com/office/drawing/2014/main" id="{035CDC30-FEBF-4D5E-FAA8-6EC5CEDE9F5F}"/>
              </a:ext>
            </a:extLst>
          </p:cNvPr>
          <p:cNvSpPr>
            <a:spLocks noGrp="1"/>
          </p:cNvSpPr>
          <p:nvPr>
            <p:ph idx="1"/>
          </p:nvPr>
        </p:nvSpPr>
        <p:spPr>
          <a:xfrm>
            <a:off x="608012" y="1066800"/>
            <a:ext cx="10971372" cy="5321103"/>
          </a:xfrm>
        </p:spPr>
        <p:txBody>
          <a:bodyPr/>
          <a:lstStyle/>
          <a:p>
            <a:pPr marL="0" marR="228600" indent="0" algn="just">
              <a:spcBef>
                <a:spcPts val="600"/>
              </a:spcBef>
              <a:spcAft>
                <a:spcPts val="600"/>
              </a:spcAft>
              <a:buNone/>
            </a:pPr>
            <a:r>
              <a:rPr lang="en-US">
                <a:effectLst/>
                <a:cs typeface="Times New Roman" panose="02020603050405020304" pitchFamily="18" charset="0"/>
              </a:rPr>
              <a:t>Types of Information Required by FDD:</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Cover page</a:t>
            </a:r>
          </a:p>
          <a:p>
            <a:pPr marL="342900" marR="228600" lvl="0" indent="-342900" algn="just">
              <a:spcBef>
                <a:spcPts val="600"/>
              </a:spcBef>
              <a:spcAft>
                <a:spcPts val="600"/>
              </a:spcAft>
              <a:buFont typeface="Symbol" panose="05050102010706020507" pitchFamily="18" charset="2"/>
              <a:buChar char=""/>
            </a:pPr>
            <a:endParaRPr lang="en-US"/>
          </a:p>
        </p:txBody>
      </p:sp>
      <p:sp>
        <p:nvSpPr>
          <p:cNvPr id="4" name="Slide Number Placeholder 3">
            <a:extLst>
              <a:ext uri="{FF2B5EF4-FFF2-40B4-BE49-F238E27FC236}">
                <a16:creationId xmlns:a16="http://schemas.microsoft.com/office/drawing/2014/main" id="{CDD1CD27-3ED9-6910-4816-6E05FEAE3E5D}"/>
              </a:ext>
            </a:extLst>
          </p:cNvPr>
          <p:cNvSpPr>
            <a:spLocks noGrp="1"/>
          </p:cNvSpPr>
          <p:nvPr>
            <p:ph type="sldNum" sz="quarter" idx="12"/>
          </p:nvPr>
        </p:nvSpPr>
        <p:spPr/>
        <p:txBody>
          <a:bodyPr/>
          <a:lstStyle/>
          <a:p>
            <a:fld id="{A3F31473-23EB-4724-8B59-FE6D21D89FA4}" type="slidenum">
              <a:rPr lang="en-US" smtClean="0"/>
              <a:t>30</a:t>
            </a:fld>
            <a:endParaRPr lang="en-US"/>
          </a:p>
        </p:txBody>
      </p:sp>
      <p:pic>
        <p:nvPicPr>
          <p:cNvPr id="5" name="Content Placeholder 5">
            <a:extLst>
              <a:ext uri="{FF2B5EF4-FFF2-40B4-BE49-F238E27FC236}">
                <a16:creationId xmlns:a16="http://schemas.microsoft.com/office/drawing/2014/main" id="{4CCBD63A-4630-8F61-453E-5B77042F932A}"/>
              </a:ext>
            </a:extLst>
          </p:cNvPr>
          <p:cNvPicPr>
            <a:picLocks noChangeAspect="1"/>
          </p:cNvPicPr>
          <p:nvPr/>
        </p:nvPicPr>
        <p:blipFill>
          <a:blip r:embed="rId3"/>
          <a:srcRect/>
          <a:stretch>
            <a:fillRect/>
          </a:stretch>
        </p:blipFill>
        <p:spPr>
          <a:xfrm>
            <a:off x="4908413" y="1708052"/>
            <a:ext cx="3266514" cy="4191000"/>
          </a:xfrm>
          <a:prstGeom prst="rect">
            <a:avLst/>
          </a:prstGeom>
        </p:spPr>
      </p:pic>
    </p:spTree>
    <p:extLst>
      <p:ext uri="{BB962C8B-B14F-4D97-AF65-F5344CB8AC3E}">
        <p14:creationId xmlns:p14="http://schemas.microsoft.com/office/powerpoint/2010/main" val="1340119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122B1-1123-B8F0-D995-E9B516507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6B9DD-8F87-7264-20C1-CC27232A719B}"/>
              </a:ext>
            </a:extLst>
          </p:cNvPr>
          <p:cNvSpPr>
            <a:spLocks noGrp="1"/>
          </p:cNvSpPr>
          <p:nvPr>
            <p:ph type="title"/>
          </p:nvPr>
        </p:nvSpPr>
        <p:spPr/>
        <p:txBody>
          <a:bodyPr/>
          <a:lstStyle/>
          <a:p>
            <a:r>
              <a:rPr lang="en-US"/>
              <a:t>The Regulatory Framework in the USA</a:t>
            </a:r>
          </a:p>
        </p:txBody>
      </p:sp>
      <p:sp>
        <p:nvSpPr>
          <p:cNvPr id="3" name="Content Placeholder 2">
            <a:extLst>
              <a:ext uri="{FF2B5EF4-FFF2-40B4-BE49-F238E27FC236}">
                <a16:creationId xmlns:a16="http://schemas.microsoft.com/office/drawing/2014/main" id="{7FE48621-FE48-FDE9-A8C3-40DE043C143F}"/>
              </a:ext>
            </a:extLst>
          </p:cNvPr>
          <p:cNvSpPr>
            <a:spLocks noGrp="1"/>
          </p:cNvSpPr>
          <p:nvPr>
            <p:ph idx="1"/>
          </p:nvPr>
        </p:nvSpPr>
        <p:spPr>
          <a:xfrm>
            <a:off x="608012" y="1066799"/>
            <a:ext cx="10971372" cy="5289551"/>
          </a:xfrm>
        </p:spPr>
        <p:txBody>
          <a:bodyPr>
            <a:noAutofit/>
          </a:bodyPr>
          <a:lstStyle/>
          <a:p>
            <a:pPr marL="0" marR="228600" indent="0" algn="just">
              <a:spcBef>
                <a:spcPts val="600"/>
              </a:spcBef>
              <a:spcAft>
                <a:spcPts val="600"/>
              </a:spcAft>
              <a:buNone/>
            </a:pPr>
            <a:r>
              <a:rPr lang="en-US">
                <a:effectLst/>
                <a:cs typeface="Times New Roman" panose="02020603050405020304" pitchFamily="18" charset="0"/>
              </a:rPr>
              <a:t>Types of Information Required by FDD (cont.):</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Cover page</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The Franchisor and any parents, predecessors and affiliates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Business experience </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Litigation</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Bankruptcy</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Initial Fees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Other Fees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Estimated initial investment</a:t>
            </a:r>
          </a:p>
          <a:p>
            <a:pPr marL="342900" marR="228600" lvl="0" indent="-342900" algn="just">
              <a:spcBef>
                <a:spcPts val="600"/>
              </a:spcBef>
              <a:spcAft>
                <a:spcPts val="600"/>
              </a:spcAft>
              <a:buFont typeface="Symbol" panose="05050102010706020507" pitchFamily="18" charset="2"/>
              <a:buChar char=""/>
            </a:pPr>
            <a:r>
              <a:rPr lang="en-US" sz="2400">
                <a:effectLst/>
              </a:rPr>
              <a:t>Restrictions on sources of products and services</a:t>
            </a:r>
          </a:p>
        </p:txBody>
      </p:sp>
      <p:sp>
        <p:nvSpPr>
          <p:cNvPr id="4" name="Slide Number Placeholder 3">
            <a:extLst>
              <a:ext uri="{FF2B5EF4-FFF2-40B4-BE49-F238E27FC236}">
                <a16:creationId xmlns:a16="http://schemas.microsoft.com/office/drawing/2014/main" id="{C2D95F74-80BE-57FC-7F24-61EE7E68626B}"/>
              </a:ext>
            </a:extLst>
          </p:cNvPr>
          <p:cNvSpPr>
            <a:spLocks noGrp="1"/>
          </p:cNvSpPr>
          <p:nvPr>
            <p:ph type="sldNum" sz="quarter" idx="12"/>
          </p:nvPr>
        </p:nvSpPr>
        <p:spPr/>
        <p:txBody>
          <a:bodyPr/>
          <a:lstStyle/>
          <a:p>
            <a:fld id="{A3F31473-23EB-4724-8B59-FE6D21D89FA4}" type="slidenum">
              <a:rPr lang="en-US" smtClean="0"/>
              <a:t>31</a:t>
            </a:fld>
            <a:endParaRPr lang="en-US"/>
          </a:p>
        </p:txBody>
      </p:sp>
    </p:spTree>
    <p:extLst>
      <p:ext uri="{BB962C8B-B14F-4D97-AF65-F5344CB8AC3E}">
        <p14:creationId xmlns:p14="http://schemas.microsoft.com/office/powerpoint/2010/main" val="2709050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B8AB-691D-9698-BB26-F3593C736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2C633-2B00-4201-6584-FC4F8347C79C}"/>
              </a:ext>
            </a:extLst>
          </p:cNvPr>
          <p:cNvSpPr>
            <a:spLocks noGrp="1"/>
          </p:cNvSpPr>
          <p:nvPr>
            <p:ph type="title"/>
          </p:nvPr>
        </p:nvSpPr>
        <p:spPr/>
        <p:txBody>
          <a:bodyPr/>
          <a:lstStyle/>
          <a:p>
            <a:r>
              <a:rPr lang="en-US"/>
              <a:t>The Regulatory Framework in the USA</a:t>
            </a:r>
          </a:p>
        </p:txBody>
      </p:sp>
      <p:sp>
        <p:nvSpPr>
          <p:cNvPr id="3" name="Content Placeholder 2">
            <a:extLst>
              <a:ext uri="{FF2B5EF4-FFF2-40B4-BE49-F238E27FC236}">
                <a16:creationId xmlns:a16="http://schemas.microsoft.com/office/drawing/2014/main" id="{ED94157F-6C1A-74A9-DFC4-29C11C57F02E}"/>
              </a:ext>
            </a:extLst>
          </p:cNvPr>
          <p:cNvSpPr>
            <a:spLocks noGrp="1"/>
          </p:cNvSpPr>
          <p:nvPr>
            <p:ph idx="1"/>
          </p:nvPr>
        </p:nvSpPr>
        <p:spPr>
          <a:xfrm>
            <a:off x="608012" y="1219200"/>
            <a:ext cx="10971372" cy="4190999"/>
          </a:xfrm>
        </p:spPr>
        <p:txBody>
          <a:bodyPr/>
          <a:lstStyle/>
          <a:p>
            <a:pPr marL="0" marR="228600" indent="0" algn="just">
              <a:spcBef>
                <a:spcPts val="600"/>
              </a:spcBef>
              <a:spcAft>
                <a:spcPts val="600"/>
              </a:spcAft>
              <a:buNone/>
            </a:pPr>
            <a:r>
              <a:rPr lang="en-US">
                <a:effectLst/>
                <a:cs typeface="Times New Roman" panose="02020603050405020304" pitchFamily="18" charset="0"/>
              </a:rPr>
              <a:t>Types of Information Required by FDD (cont.):</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Franchisee’s obligations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Financing</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Franchiser’s assistance, advertising, computer systems, and training</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Territory</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Trademarks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Patents, copyrights, and proprietary information</a:t>
            </a:r>
          </a:p>
          <a:p>
            <a:pPr marL="342900" marR="228600" lvl="0" indent="-342900" algn="just">
              <a:spcBef>
                <a:spcPts val="600"/>
              </a:spcBef>
              <a:spcAft>
                <a:spcPts val="600"/>
              </a:spcAft>
              <a:buFont typeface="Symbol" panose="05050102010706020507" pitchFamily="18" charset="2"/>
              <a:buChar char=""/>
            </a:pPr>
            <a:r>
              <a:rPr lang="en-US" sz="2400">
                <a:effectLst/>
              </a:rPr>
              <a:t>Obligation to participate in the actual operation of the franchisee business</a:t>
            </a:r>
          </a:p>
        </p:txBody>
      </p:sp>
      <p:sp>
        <p:nvSpPr>
          <p:cNvPr id="4" name="Slide Number Placeholder 3">
            <a:extLst>
              <a:ext uri="{FF2B5EF4-FFF2-40B4-BE49-F238E27FC236}">
                <a16:creationId xmlns:a16="http://schemas.microsoft.com/office/drawing/2014/main" id="{9A063374-10AC-D1EE-C7C1-6D069C985607}"/>
              </a:ext>
            </a:extLst>
          </p:cNvPr>
          <p:cNvSpPr>
            <a:spLocks noGrp="1"/>
          </p:cNvSpPr>
          <p:nvPr>
            <p:ph type="sldNum" sz="quarter" idx="12"/>
          </p:nvPr>
        </p:nvSpPr>
        <p:spPr/>
        <p:txBody>
          <a:bodyPr/>
          <a:lstStyle/>
          <a:p>
            <a:fld id="{A3F31473-23EB-4724-8B59-FE6D21D89FA4}" type="slidenum">
              <a:rPr lang="en-US" smtClean="0"/>
              <a:t>32</a:t>
            </a:fld>
            <a:endParaRPr lang="en-US"/>
          </a:p>
        </p:txBody>
      </p:sp>
    </p:spTree>
    <p:extLst>
      <p:ext uri="{BB962C8B-B14F-4D97-AF65-F5344CB8AC3E}">
        <p14:creationId xmlns:p14="http://schemas.microsoft.com/office/powerpoint/2010/main" val="3443647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B9FD7-5AE1-53E6-B833-2F2C1D3D9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C11EC-61DC-E85A-FAE8-1516580AA51D}"/>
              </a:ext>
            </a:extLst>
          </p:cNvPr>
          <p:cNvSpPr>
            <a:spLocks noGrp="1"/>
          </p:cNvSpPr>
          <p:nvPr>
            <p:ph type="title"/>
          </p:nvPr>
        </p:nvSpPr>
        <p:spPr/>
        <p:txBody>
          <a:bodyPr/>
          <a:lstStyle/>
          <a:p>
            <a:r>
              <a:rPr lang="en-US"/>
              <a:t>The Regulatory Framework in the USA</a:t>
            </a:r>
          </a:p>
        </p:txBody>
      </p:sp>
      <p:sp>
        <p:nvSpPr>
          <p:cNvPr id="3" name="Content Placeholder 2">
            <a:extLst>
              <a:ext uri="{FF2B5EF4-FFF2-40B4-BE49-F238E27FC236}">
                <a16:creationId xmlns:a16="http://schemas.microsoft.com/office/drawing/2014/main" id="{1B6D357A-9523-713E-B0AB-93B9CB7ABD21}"/>
              </a:ext>
            </a:extLst>
          </p:cNvPr>
          <p:cNvSpPr>
            <a:spLocks noGrp="1"/>
          </p:cNvSpPr>
          <p:nvPr>
            <p:ph idx="1"/>
          </p:nvPr>
        </p:nvSpPr>
        <p:spPr>
          <a:xfrm>
            <a:off x="608012" y="1219200"/>
            <a:ext cx="10971372" cy="4953000"/>
          </a:xfrm>
        </p:spPr>
        <p:txBody>
          <a:bodyPr>
            <a:normAutofit lnSpcReduction="10000"/>
          </a:bodyPr>
          <a:lstStyle/>
          <a:p>
            <a:pPr marL="0" marR="228600" indent="0" algn="just">
              <a:spcBef>
                <a:spcPts val="600"/>
              </a:spcBef>
              <a:spcAft>
                <a:spcPts val="600"/>
              </a:spcAft>
              <a:buNone/>
            </a:pPr>
            <a:r>
              <a:rPr lang="en-US">
                <a:effectLst/>
                <a:cs typeface="Times New Roman" panose="02020603050405020304" pitchFamily="18" charset="0"/>
              </a:rPr>
              <a:t>Types of Information Required by FDD (cont.):</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Restrictions on what the franchisee may sell</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Renewal, termination, transfer, and dispute resolution </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Public figures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Financial performance representations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Outlets and franchise information</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Financial statements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Contracts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Franchise agreement</a:t>
            </a:r>
          </a:p>
          <a:p>
            <a:pPr marL="342900" marR="228600" lvl="0" indent="-342900" algn="just">
              <a:spcBef>
                <a:spcPts val="600"/>
              </a:spcBef>
              <a:spcAft>
                <a:spcPts val="600"/>
              </a:spcAft>
              <a:buFont typeface="Symbol" panose="05050102010706020507" pitchFamily="18" charset="2"/>
              <a:buChar char=""/>
            </a:pPr>
            <a:r>
              <a:rPr lang="en-US" sz="2400">
                <a:effectLst/>
              </a:rPr>
              <a:t>Certain disclosures required by state law</a:t>
            </a:r>
          </a:p>
        </p:txBody>
      </p:sp>
      <p:sp>
        <p:nvSpPr>
          <p:cNvPr id="4" name="Slide Number Placeholder 3">
            <a:extLst>
              <a:ext uri="{FF2B5EF4-FFF2-40B4-BE49-F238E27FC236}">
                <a16:creationId xmlns:a16="http://schemas.microsoft.com/office/drawing/2014/main" id="{A5035EA5-D07F-4C60-C6A5-4EBCDBEFC7AA}"/>
              </a:ext>
            </a:extLst>
          </p:cNvPr>
          <p:cNvSpPr>
            <a:spLocks noGrp="1"/>
          </p:cNvSpPr>
          <p:nvPr>
            <p:ph type="sldNum" sz="quarter" idx="12"/>
          </p:nvPr>
        </p:nvSpPr>
        <p:spPr/>
        <p:txBody>
          <a:bodyPr/>
          <a:lstStyle/>
          <a:p>
            <a:fld id="{A3F31473-23EB-4724-8B59-FE6D21D89FA4}" type="slidenum">
              <a:rPr lang="en-US" smtClean="0"/>
              <a:t>33</a:t>
            </a:fld>
            <a:endParaRPr lang="en-US"/>
          </a:p>
        </p:txBody>
      </p:sp>
    </p:spTree>
    <p:extLst>
      <p:ext uri="{BB962C8B-B14F-4D97-AF65-F5344CB8AC3E}">
        <p14:creationId xmlns:p14="http://schemas.microsoft.com/office/powerpoint/2010/main" val="2036614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58AEB-7DA4-8A98-4A76-57B1820DF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46B5F-FB8B-7C39-C051-7330D941DC9C}"/>
              </a:ext>
            </a:extLst>
          </p:cNvPr>
          <p:cNvSpPr>
            <a:spLocks noGrp="1"/>
          </p:cNvSpPr>
          <p:nvPr>
            <p:ph type="title"/>
          </p:nvPr>
        </p:nvSpPr>
        <p:spPr/>
        <p:txBody>
          <a:bodyPr/>
          <a:lstStyle/>
          <a:p>
            <a:r>
              <a:rPr lang="en-US"/>
              <a:t>The Regulatory Framework in the USA</a:t>
            </a:r>
          </a:p>
        </p:txBody>
      </p:sp>
      <p:sp>
        <p:nvSpPr>
          <p:cNvPr id="3" name="Content Placeholder 2">
            <a:extLst>
              <a:ext uri="{FF2B5EF4-FFF2-40B4-BE49-F238E27FC236}">
                <a16:creationId xmlns:a16="http://schemas.microsoft.com/office/drawing/2014/main" id="{A9D61298-8B75-CB75-86BA-8386E9611889}"/>
              </a:ext>
            </a:extLst>
          </p:cNvPr>
          <p:cNvSpPr>
            <a:spLocks noGrp="1"/>
          </p:cNvSpPr>
          <p:nvPr>
            <p:ph idx="1"/>
          </p:nvPr>
        </p:nvSpPr>
        <p:spPr/>
        <p:txBody>
          <a:bodyPr/>
          <a:lstStyle/>
          <a:p>
            <a:pPr marL="0" indent="0">
              <a:buNone/>
            </a:pPr>
            <a:r>
              <a:rPr lang="en-US" sz="2800">
                <a:effectLst/>
                <a:cs typeface="Times New Roman" panose="02020603050405020304" pitchFamily="18" charset="0"/>
              </a:rPr>
              <a:t>Registration</a:t>
            </a:r>
          </a:p>
          <a:p>
            <a:pPr marL="342900" marR="457200" lvl="0" indent="-342900" algn="just">
              <a:spcBef>
                <a:spcPct val="0"/>
              </a:spcBef>
              <a:spcAft>
                <a:spcPts val="600"/>
              </a:spcAft>
              <a:buFont typeface="Symbol" panose="05050102010706020507" pitchFamily="18" charset="2"/>
              <a:buChar char=""/>
            </a:pPr>
            <a:r>
              <a:rPr lang="en-US" sz="2400">
                <a:effectLst/>
                <a:cs typeface="Times New Roman" panose="02020603050405020304" pitchFamily="18" charset="0"/>
              </a:rPr>
              <a:t>Most registration states require the filing of the FDD as part of the registration application</a:t>
            </a:r>
          </a:p>
          <a:p>
            <a:pPr marL="342900" marR="457200" lvl="0" indent="-342900" algn="just">
              <a:spcBef>
                <a:spcPct val="0"/>
              </a:spcBef>
              <a:spcAft>
                <a:spcPts val="600"/>
              </a:spcAft>
              <a:buFont typeface="Symbol" panose="05050102010706020507" pitchFamily="18" charset="2"/>
              <a:buChar char=""/>
            </a:pPr>
            <a:r>
              <a:rPr lang="en-US" sz="2400">
                <a:effectLst/>
                <a:cs typeface="Times New Roman" panose="02020603050405020304" pitchFamily="18" charset="0"/>
              </a:rPr>
              <a:t>Some but not all states review the FDD and exhibits to confirm they meet requirements of state law</a:t>
            </a:r>
          </a:p>
          <a:p>
            <a:pPr marL="342900" marR="457200" lvl="0" indent="-342900" algn="just">
              <a:spcBef>
                <a:spcPct val="0"/>
              </a:spcBef>
              <a:spcAft>
                <a:spcPts val="600"/>
              </a:spcAft>
              <a:buFont typeface="Symbol" panose="05050102010706020507" pitchFamily="18" charset="2"/>
              <a:buChar char=""/>
            </a:pPr>
            <a:r>
              <a:rPr lang="en-US" sz="2400">
                <a:effectLst/>
              </a:rPr>
              <a:t>Registrations must be renewed</a:t>
            </a:r>
          </a:p>
          <a:p>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56CF2F6E-94AD-D107-C3C6-37DDD411B94A}"/>
              </a:ext>
            </a:extLst>
          </p:cNvPr>
          <p:cNvSpPr>
            <a:spLocks noGrp="1"/>
          </p:cNvSpPr>
          <p:nvPr>
            <p:ph type="sldNum" sz="quarter" idx="12"/>
          </p:nvPr>
        </p:nvSpPr>
        <p:spPr/>
        <p:txBody>
          <a:bodyPr/>
          <a:lstStyle/>
          <a:p>
            <a:fld id="{A3F31473-23EB-4724-8B59-FE6D21D89FA4}" type="slidenum">
              <a:rPr lang="en-US" smtClean="0"/>
              <a:t>34</a:t>
            </a:fld>
            <a:endParaRPr lang="en-US"/>
          </a:p>
        </p:txBody>
      </p:sp>
    </p:spTree>
    <p:extLst>
      <p:ext uri="{BB962C8B-B14F-4D97-AF65-F5344CB8AC3E}">
        <p14:creationId xmlns:p14="http://schemas.microsoft.com/office/powerpoint/2010/main" val="2066998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86EA9-E517-6B9E-A0BD-B75492409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7A71D-BD24-0B3E-B28B-848F499BF6B8}"/>
              </a:ext>
            </a:extLst>
          </p:cNvPr>
          <p:cNvSpPr>
            <a:spLocks noGrp="1"/>
          </p:cNvSpPr>
          <p:nvPr>
            <p:ph type="title"/>
          </p:nvPr>
        </p:nvSpPr>
        <p:spPr/>
        <p:txBody>
          <a:bodyPr/>
          <a:lstStyle/>
          <a:p>
            <a:r>
              <a:rPr lang="en-US"/>
              <a:t>The Regulatory Framework in the USA</a:t>
            </a:r>
          </a:p>
        </p:txBody>
      </p:sp>
      <p:sp>
        <p:nvSpPr>
          <p:cNvPr id="3" name="Content Placeholder 2">
            <a:extLst>
              <a:ext uri="{FF2B5EF4-FFF2-40B4-BE49-F238E27FC236}">
                <a16:creationId xmlns:a16="http://schemas.microsoft.com/office/drawing/2014/main" id="{925BFDE4-8735-52D2-E1C7-D4E18B74DAA5}"/>
              </a:ext>
            </a:extLst>
          </p:cNvPr>
          <p:cNvSpPr>
            <a:spLocks noGrp="1"/>
          </p:cNvSpPr>
          <p:nvPr>
            <p:ph idx="1"/>
          </p:nvPr>
        </p:nvSpPr>
        <p:spPr>
          <a:xfrm>
            <a:off x="608012" y="1066800"/>
            <a:ext cx="10971372" cy="5029200"/>
          </a:xfrm>
        </p:spPr>
        <p:txBody>
          <a:bodyPr>
            <a:normAutofit/>
          </a:bodyPr>
          <a:lstStyle/>
          <a:p>
            <a:pPr marL="0" marR="228600" indent="0" algn="just">
              <a:spcBef>
                <a:spcPts val="600"/>
              </a:spcBef>
              <a:spcAft>
                <a:spcPts val="600"/>
              </a:spcAft>
              <a:buNone/>
            </a:pPr>
            <a:r>
              <a:rPr lang="en-US">
                <a:effectLst/>
                <a:cs typeface="Times New Roman" panose="02020603050405020304" pitchFamily="18" charset="0"/>
              </a:rPr>
              <a:t>Exemptions from Disclosure:</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Transactions involving large investments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Sophisticated investors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Franchisor insiders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Fractional franchisees</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Relationships covered by special statutes (e.g. PMPA)</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When franchisee sells its own franchise unless franchisor significantly involved or unless franchise agreement terms materially changed</a:t>
            </a:r>
          </a:p>
          <a:p>
            <a:pPr marL="342900" marR="228600" lvl="0" indent="-342900" algn="just">
              <a:spcBef>
                <a:spcPts val="600"/>
              </a:spcBef>
              <a:spcAft>
                <a:spcPts val="600"/>
              </a:spcAft>
              <a:buFont typeface="Symbol" panose="05050102010706020507" pitchFamily="18" charset="2"/>
              <a:buChar char=""/>
            </a:pPr>
            <a:r>
              <a:rPr lang="en-US" sz="2400">
                <a:effectLst/>
              </a:rPr>
              <a:t>Pre-sale disclosure required if franchisor requires new franchisee to sign the current franchise agreement</a:t>
            </a:r>
          </a:p>
        </p:txBody>
      </p:sp>
      <p:sp>
        <p:nvSpPr>
          <p:cNvPr id="4" name="Slide Number Placeholder 3">
            <a:extLst>
              <a:ext uri="{FF2B5EF4-FFF2-40B4-BE49-F238E27FC236}">
                <a16:creationId xmlns:a16="http://schemas.microsoft.com/office/drawing/2014/main" id="{5A7225FC-66E7-B987-0676-3E385B6B9864}"/>
              </a:ext>
            </a:extLst>
          </p:cNvPr>
          <p:cNvSpPr>
            <a:spLocks noGrp="1"/>
          </p:cNvSpPr>
          <p:nvPr>
            <p:ph type="sldNum" sz="quarter" idx="12"/>
          </p:nvPr>
        </p:nvSpPr>
        <p:spPr/>
        <p:txBody>
          <a:bodyPr/>
          <a:lstStyle/>
          <a:p>
            <a:fld id="{A3F31473-23EB-4724-8B59-FE6D21D89FA4}" type="slidenum">
              <a:rPr lang="en-US" smtClean="0"/>
              <a:t>35</a:t>
            </a:fld>
            <a:endParaRPr lang="en-US"/>
          </a:p>
        </p:txBody>
      </p:sp>
    </p:spTree>
    <p:extLst>
      <p:ext uri="{BB962C8B-B14F-4D97-AF65-F5344CB8AC3E}">
        <p14:creationId xmlns:p14="http://schemas.microsoft.com/office/powerpoint/2010/main" val="2702836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3CE14-B84F-3DCA-198D-46D36A435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EC579-486E-1378-D94D-3A56BBA195AF}"/>
              </a:ext>
            </a:extLst>
          </p:cNvPr>
          <p:cNvSpPr>
            <a:spLocks noGrp="1"/>
          </p:cNvSpPr>
          <p:nvPr>
            <p:ph type="title"/>
          </p:nvPr>
        </p:nvSpPr>
        <p:spPr/>
        <p:txBody>
          <a:bodyPr/>
          <a:lstStyle/>
          <a:p>
            <a:r>
              <a:rPr lang="en-US"/>
              <a:t>The Regulatory Framework in the USA</a:t>
            </a:r>
          </a:p>
        </p:txBody>
      </p:sp>
      <p:sp>
        <p:nvSpPr>
          <p:cNvPr id="3" name="Content Placeholder 2">
            <a:extLst>
              <a:ext uri="{FF2B5EF4-FFF2-40B4-BE49-F238E27FC236}">
                <a16:creationId xmlns:a16="http://schemas.microsoft.com/office/drawing/2014/main" id="{B8B15C78-2EBC-38B9-0CC3-7BE004BE610B}"/>
              </a:ext>
            </a:extLst>
          </p:cNvPr>
          <p:cNvSpPr>
            <a:spLocks noGrp="1"/>
          </p:cNvSpPr>
          <p:nvPr>
            <p:ph idx="1"/>
          </p:nvPr>
        </p:nvSpPr>
        <p:spPr/>
        <p:txBody>
          <a:bodyPr/>
          <a:lstStyle/>
          <a:p>
            <a:pPr marL="0" marR="228600" algn="just">
              <a:spcBef>
                <a:spcPts val="600"/>
              </a:spcBef>
              <a:spcAft>
                <a:spcPts val="600"/>
              </a:spcAft>
            </a:pPr>
            <a:r>
              <a:rPr lang="en-US">
                <a:effectLst/>
                <a:cs typeface="Times New Roman" panose="02020603050405020304" pitchFamily="18" charset="0"/>
              </a:rPr>
              <a:t>Exemptions (cont.)</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In some circumstances, renewals, contract amendments, or the opening of additional outlets may not require disclosure under state laws, but disclosures may be required under RTC Rule</a:t>
            </a:r>
          </a:p>
          <a:p>
            <a:pPr marL="342900" marR="228600" lvl="0" indent="-342900" algn="just">
              <a:spcBef>
                <a:spcPts val="600"/>
              </a:spcBef>
              <a:spcAft>
                <a:spcPts val="600"/>
              </a:spcAft>
              <a:buFont typeface="Symbol" panose="05050102010706020507" pitchFamily="18" charset="2"/>
              <a:buChar char=""/>
            </a:pPr>
            <a:r>
              <a:rPr lang="en-US" sz="2400">
                <a:effectLst/>
                <a:cs typeface="Times New Roman" panose="02020603050405020304" pitchFamily="18" charset="0"/>
              </a:rPr>
              <a:t>Exemption distinction between federal and state rules</a:t>
            </a:r>
          </a:p>
          <a:p>
            <a:pPr marL="742950" marR="228600" lvl="1" indent="-285750" algn="just">
              <a:spcBef>
                <a:spcPts val="600"/>
              </a:spcBef>
              <a:spcAft>
                <a:spcPts val="600"/>
              </a:spcAft>
              <a:buFont typeface="Courier New" panose="02070309020205020404" pitchFamily="49" charset="0"/>
              <a:buChar char="o"/>
            </a:pPr>
            <a:r>
              <a:rPr lang="en-US">
                <a:effectLst/>
                <a:cs typeface="Times New Roman" panose="02020603050405020304" pitchFamily="18" charset="0"/>
              </a:rPr>
              <a:t>Under FTC Rule, if exemption, no disclosure required</a:t>
            </a:r>
          </a:p>
          <a:p>
            <a:pPr marL="742950" marR="228600" lvl="1" indent="-285750" algn="just">
              <a:spcBef>
                <a:spcPts val="600"/>
              </a:spcBef>
              <a:spcAft>
                <a:spcPts val="600"/>
              </a:spcAft>
              <a:buFont typeface="Courier New" panose="02070309020205020404" pitchFamily="49" charset="0"/>
              <a:buChar char="o"/>
            </a:pPr>
            <a:r>
              <a:rPr lang="en-US" sz="2400">
                <a:effectLst/>
              </a:rPr>
              <a:t>Under state laws, exemption from registration but disclosure may still be required</a:t>
            </a:r>
          </a:p>
        </p:txBody>
      </p:sp>
      <p:sp>
        <p:nvSpPr>
          <p:cNvPr id="4" name="Slide Number Placeholder 3">
            <a:extLst>
              <a:ext uri="{FF2B5EF4-FFF2-40B4-BE49-F238E27FC236}">
                <a16:creationId xmlns:a16="http://schemas.microsoft.com/office/drawing/2014/main" id="{8B83212A-8ACD-47D6-8CB6-1BA1664D4C90}"/>
              </a:ext>
            </a:extLst>
          </p:cNvPr>
          <p:cNvSpPr>
            <a:spLocks noGrp="1"/>
          </p:cNvSpPr>
          <p:nvPr>
            <p:ph type="sldNum" sz="quarter" idx="12"/>
          </p:nvPr>
        </p:nvSpPr>
        <p:spPr/>
        <p:txBody>
          <a:bodyPr/>
          <a:lstStyle/>
          <a:p>
            <a:fld id="{A3F31473-23EB-4724-8B59-FE6D21D89FA4}" type="slidenum">
              <a:rPr lang="en-US" smtClean="0"/>
              <a:t>36</a:t>
            </a:fld>
            <a:endParaRPr lang="en-US"/>
          </a:p>
        </p:txBody>
      </p:sp>
    </p:spTree>
    <p:extLst>
      <p:ext uri="{BB962C8B-B14F-4D97-AF65-F5344CB8AC3E}">
        <p14:creationId xmlns:p14="http://schemas.microsoft.com/office/powerpoint/2010/main" val="2929829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5E80-F170-34D9-0973-DE73FCF95815}"/>
              </a:ext>
            </a:extLst>
          </p:cNvPr>
          <p:cNvSpPr>
            <a:spLocks noGrp="1"/>
          </p:cNvSpPr>
          <p:nvPr>
            <p:ph type="title"/>
          </p:nvPr>
        </p:nvSpPr>
        <p:spPr/>
        <p:txBody>
          <a:bodyPr/>
          <a:lstStyle/>
          <a:p>
            <a:r>
              <a:rPr lang="en-US"/>
              <a:t>The Regulatory Framework in Canada</a:t>
            </a:r>
          </a:p>
        </p:txBody>
      </p:sp>
      <p:sp>
        <p:nvSpPr>
          <p:cNvPr id="3" name="Content Placeholder 2">
            <a:extLst>
              <a:ext uri="{FF2B5EF4-FFF2-40B4-BE49-F238E27FC236}">
                <a16:creationId xmlns:a16="http://schemas.microsoft.com/office/drawing/2014/main" id="{BA0BDC2D-20CC-E09E-6ECE-F983F04D6D23}"/>
              </a:ext>
            </a:extLst>
          </p:cNvPr>
          <p:cNvSpPr>
            <a:spLocks noGrp="1"/>
          </p:cNvSpPr>
          <p:nvPr>
            <p:ph idx="1"/>
          </p:nvPr>
        </p:nvSpPr>
        <p:spPr/>
        <p:txBody>
          <a:bodyPr>
            <a:normAutofit fontScale="92500" lnSpcReduction="10000"/>
          </a:bodyPr>
          <a:lstStyle/>
          <a:p>
            <a:pPr marL="0" indent="0">
              <a:buNone/>
            </a:pPr>
            <a:r>
              <a:rPr lang="en-US" sz="2000" b="1" dirty="0"/>
              <a:t>6 Canadian provincial statutes</a:t>
            </a:r>
          </a:p>
          <a:p>
            <a:pPr algn="just">
              <a:spcBef>
                <a:spcPts val="600"/>
              </a:spcBef>
              <a:spcAft>
                <a:spcPct val="0"/>
              </a:spcAft>
              <a:buFont typeface="Wingdings" panose="05000000000000000000" pitchFamily="2" charset="2"/>
              <a:buChar char="§"/>
            </a:pPr>
            <a:r>
              <a:rPr lang="en-CA" sz="1200" i="1" dirty="0">
                <a:effectLst/>
                <a:latin typeface="Verdana" panose="020B0604030504040204" pitchFamily="34" charset="0"/>
                <a:ea typeface="Calibri" panose="020F0502020204030204" pitchFamily="34" charset="0"/>
                <a:cs typeface="Times New Roman" panose="02020603050405020304" pitchFamily="18" charset="0"/>
              </a:rPr>
              <a:t>Franchises Act, </a:t>
            </a:r>
            <a:r>
              <a:rPr lang="en-CA" sz="1200" dirty="0">
                <a:effectLst/>
                <a:latin typeface="Verdana" panose="020B0604030504040204" pitchFamily="34" charset="0"/>
                <a:ea typeface="Calibri" panose="020F0502020204030204" pitchFamily="34" charset="0"/>
                <a:cs typeface="Times New Roman" panose="02020603050405020304" pitchFamily="18" charset="0"/>
              </a:rPr>
              <a:t>RSA 2000, c F-23 (</a:t>
            </a:r>
            <a:r>
              <a:rPr lang="en-CA" sz="1200" b="1" dirty="0">
                <a:effectLst/>
                <a:latin typeface="Verdana" panose="020B0604030504040204" pitchFamily="34" charset="0"/>
                <a:ea typeface="Calibri" panose="020F0502020204030204" pitchFamily="34" charset="0"/>
                <a:cs typeface="Times New Roman" panose="02020603050405020304" pitchFamily="18" charset="0"/>
              </a:rPr>
              <a:t>Alberta Act</a:t>
            </a:r>
            <a:r>
              <a:rPr lang="en-CA" sz="1200" dirty="0">
                <a:effectLst/>
                <a:latin typeface="Verdana" panose="020B0604030504040204" pitchFamily="34" charset="0"/>
                <a:ea typeface="Calibri" panose="020F0502020204030204" pitchFamily="34" charset="0"/>
                <a:cs typeface="Times New Roman" panose="02020603050405020304" pitchFamily="18" charset="0"/>
              </a:rPr>
              <a:t>)</a:t>
            </a:r>
          </a:p>
          <a:p>
            <a:pPr algn="just">
              <a:spcBef>
                <a:spcPts val="600"/>
              </a:spcBef>
              <a:spcAft>
                <a:spcPct val="0"/>
              </a:spcAft>
              <a:buFont typeface="Wingdings" panose="05000000000000000000" pitchFamily="2" charset="2"/>
              <a:buChar char="§"/>
            </a:pPr>
            <a:r>
              <a:rPr lang="en-CA" sz="1200" i="1" dirty="0">
                <a:effectLst/>
                <a:latin typeface="Verdana" panose="020B0604030504040204" pitchFamily="34" charset="0"/>
                <a:ea typeface="Calibri" panose="020F0502020204030204" pitchFamily="34" charset="0"/>
                <a:cs typeface="Times New Roman" panose="02020603050405020304" pitchFamily="18" charset="0"/>
              </a:rPr>
              <a:t>Franchises Act</a:t>
            </a:r>
            <a:r>
              <a:rPr lang="en-CA" sz="1200" dirty="0">
                <a:effectLst/>
                <a:latin typeface="Verdana" panose="020B0604030504040204" pitchFamily="34" charset="0"/>
                <a:ea typeface="Calibri" panose="020F0502020204030204" pitchFamily="34" charset="0"/>
                <a:cs typeface="Times New Roman" panose="02020603050405020304" pitchFamily="18" charset="0"/>
              </a:rPr>
              <a:t>, SBC 2015, c 35 (</a:t>
            </a:r>
            <a:r>
              <a:rPr lang="en-CA" sz="1200" b="1" dirty="0">
                <a:effectLst/>
                <a:latin typeface="Verdana" panose="020B0604030504040204" pitchFamily="34" charset="0"/>
                <a:ea typeface="Calibri" panose="020F0502020204030204" pitchFamily="34" charset="0"/>
                <a:cs typeface="Times New Roman" panose="02020603050405020304" pitchFamily="18" charset="0"/>
              </a:rPr>
              <a:t>British Columbia Act</a:t>
            </a:r>
            <a:r>
              <a:rPr lang="en-CA" sz="1200" dirty="0">
                <a:effectLst/>
                <a:latin typeface="Verdana" panose="020B0604030504040204" pitchFamily="34" charset="0"/>
                <a:ea typeface="Calibri" panose="020F0502020204030204" pitchFamily="34" charset="0"/>
                <a:cs typeface="Times New Roman" panose="02020603050405020304" pitchFamily="18" charset="0"/>
              </a:rPr>
              <a:t>)</a:t>
            </a:r>
          </a:p>
          <a:p>
            <a:pPr algn="just">
              <a:spcBef>
                <a:spcPts val="600"/>
              </a:spcBef>
              <a:spcAft>
                <a:spcPct val="0"/>
              </a:spcAft>
              <a:buFont typeface="Wingdings" panose="05000000000000000000" pitchFamily="2" charset="2"/>
              <a:buChar char="§"/>
            </a:pPr>
            <a:r>
              <a:rPr lang="en-CA" sz="1200" i="1" dirty="0">
                <a:effectLst/>
                <a:latin typeface="Verdana" panose="020B0604030504040204" pitchFamily="34" charset="0"/>
                <a:ea typeface="Calibri" panose="020F0502020204030204" pitchFamily="34" charset="0"/>
                <a:cs typeface="Times New Roman" panose="02020603050405020304" pitchFamily="18" charset="0"/>
              </a:rPr>
              <a:t>The Franchises Act, </a:t>
            </a:r>
            <a:r>
              <a:rPr lang="en-CA" sz="1200" dirty="0">
                <a:effectLst/>
                <a:latin typeface="Verdana" panose="020B0604030504040204" pitchFamily="34" charset="0"/>
                <a:ea typeface="Calibri" panose="020F0502020204030204" pitchFamily="34" charset="0"/>
                <a:cs typeface="Times New Roman" panose="02020603050405020304" pitchFamily="18" charset="0"/>
              </a:rPr>
              <a:t>SM 2010, c 13 (</a:t>
            </a:r>
            <a:r>
              <a:rPr lang="en-CA" sz="1200" b="1" dirty="0">
                <a:effectLst/>
                <a:latin typeface="Verdana" panose="020B0604030504040204" pitchFamily="34" charset="0"/>
                <a:ea typeface="Calibri" panose="020F0502020204030204" pitchFamily="34" charset="0"/>
                <a:cs typeface="Times New Roman" panose="02020603050405020304" pitchFamily="18" charset="0"/>
              </a:rPr>
              <a:t>Manitoba Act</a:t>
            </a:r>
            <a:r>
              <a:rPr lang="en-CA" sz="1200" dirty="0">
                <a:effectLst/>
                <a:latin typeface="Verdana" panose="020B0604030504040204" pitchFamily="34" charset="0"/>
                <a:ea typeface="Calibri" panose="020F0502020204030204" pitchFamily="34" charset="0"/>
                <a:cs typeface="Times New Roman" panose="02020603050405020304" pitchFamily="18" charset="0"/>
              </a:rPr>
              <a:t>)</a:t>
            </a:r>
          </a:p>
          <a:p>
            <a:pPr algn="just">
              <a:spcBef>
                <a:spcPts val="600"/>
              </a:spcBef>
              <a:spcAft>
                <a:spcPct val="0"/>
              </a:spcAft>
              <a:buFont typeface="Wingdings" panose="05000000000000000000" pitchFamily="2" charset="2"/>
              <a:buChar char="§"/>
            </a:pPr>
            <a:r>
              <a:rPr lang="en-CA" sz="1200" i="1" dirty="0">
                <a:effectLst/>
                <a:latin typeface="Verdana" panose="020B0604030504040204" pitchFamily="34" charset="0"/>
                <a:ea typeface="Calibri" panose="020F0502020204030204" pitchFamily="34" charset="0"/>
                <a:cs typeface="Times New Roman" panose="02020603050405020304" pitchFamily="18" charset="0"/>
              </a:rPr>
              <a:t>Franchises Act, </a:t>
            </a:r>
            <a:r>
              <a:rPr lang="en-CA" sz="1200" dirty="0">
                <a:effectLst/>
                <a:latin typeface="Verdana" panose="020B0604030504040204" pitchFamily="34" charset="0"/>
                <a:ea typeface="Calibri" panose="020F0502020204030204" pitchFamily="34" charset="0"/>
                <a:cs typeface="Times New Roman" panose="02020603050405020304" pitchFamily="18" charset="0"/>
              </a:rPr>
              <a:t>RSNB 2014, c 111 (</a:t>
            </a:r>
            <a:r>
              <a:rPr lang="en-CA" sz="1200" b="1" dirty="0">
                <a:effectLst/>
                <a:latin typeface="Verdana" panose="020B0604030504040204" pitchFamily="34" charset="0"/>
                <a:ea typeface="Calibri" panose="020F0502020204030204" pitchFamily="34" charset="0"/>
                <a:cs typeface="Times New Roman" panose="02020603050405020304" pitchFamily="18" charset="0"/>
              </a:rPr>
              <a:t>New Brunswick Act</a:t>
            </a:r>
            <a:r>
              <a:rPr lang="en-CA" sz="1200" dirty="0">
                <a:effectLst/>
                <a:latin typeface="Verdana" panose="020B0604030504040204" pitchFamily="34" charset="0"/>
                <a:ea typeface="Calibri" panose="020F0502020204030204" pitchFamily="34" charset="0"/>
                <a:cs typeface="Times New Roman" panose="02020603050405020304" pitchFamily="18" charset="0"/>
              </a:rPr>
              <a:t>)</a:t>
            </a:r>
          </a:p>
          <a:p>
            <a:pPr algn="just">
              <a:spcBef>
                <a:spcPts val="600"/>
              </a:spcBef>
              <a:spcAft>
                <a:spcPct val="0"/>
              </a:spcAft>
              <a:buFont typeface="Wingdings" panose="05000000000000000000" pitchFamily="2" charset="2"/>
              <a:buChar char="§"/>
            </a:pPr>
            <a:r>
              <a:rPr lang="en-CA" sz="1200" i="1" dirty="0">
                <a:effectLst/>
                <a:latin typeface="Verdana" panose="020B0604030504040204" pitchFamily="34" charset="0"/>
                <a:ea typeface="Calibri" panose="020F0502020204030204" pitchFamily="34" charset="0"/>
                <a:cs typeface="Times New Roman" panose="02020603050405020304" pitchFamily="18" charset="0"/>
              </a:rPr>
              <a:t>Arthur Wishart Act (Franchise Disclosure)</a:t>
            </a:r>
            <a:r>
              <a:rPr lang="en-CA" sz="1200" dirty="0">
                <a:effectLst/>
                <a:latin typeface="Verdana" panose="020B0604030504040204" pitchFamily="34" charset="0"/>
                <a:ea typeface="Calibri" panose="020F0502020204030204" pitchFamily="34" charset="0"/>
                <a:cs typeface="Times New Roman" panose="02020603050405020304" pitchFamily="18" charset="0"/>
              </a:rPr>
              <a:t>, 2000, SO 2000, c 3 (</a:t>
            </a:r>
            <a:r>
              <a:rPr lang="en-CA" sz="1200" b="1" dirty="0">
                <a:effectLst/>
                <a:latin typeface="Verdana" panose="020B0604030504040204" pitchFamily="34" charset="0"/>
                <a:ea typeface="Calibri" panose="020F0502020204030204" pitchFamily="34" charset="0"/>
                <a:cs typeface="Times New Roman" panose="02020603050405020304" pitchFamily="18" charset="0"/>
              </a:rPr>
              <a:t>Ontario Act</a:t>
            </a:r>
            <a:r>
              <a:rPr lang="en-CA" sz="1200" dirty="0">
                <a:effectLst/>
                <a:latin typeface="Verdana" panose="020B0604030504040204" pitchFamily="34" charset="0"/>
                <a:ea typeface="Calibri" panose="020F0502020204030204" pitchFamily="34" charset="0"/>
                <a:cs typeface="Times New Roman" panose="02020603050405020304" pitchFamily="18" charset="0"/>
              </a:rPr>
              <a:t>)</a:t>
            </a:r>
          </a:p>
          <a:p>
            <a:pPr algn="just">
              <a:spcBef>
                <a:spcPts val="600"/>
              </a:spcBef>
              <a:spcAft>
                <a:spcPct val="0"/>
              </a:spcAft>
              <a:buFont typeface="Wingdings" panose="05000000000000000000" pitchFamily="2" charset="2"/>
              <a:buChar char="§"/>
            </a:pPr>
            <a:r>
              <a:rPr lang="en-CA" sz="1200" i="1" dirty="0">
                <a:effectLst/>
                <a:latin typeface="Verdana" panose="020B0604030504040204" pitchFamily="34" charset="0"/>
                <a:ea typeface="Calibri" panose="020F0502020204030204" pitchFamily="34" charset="0"/>
                <a:cs typeface="Times New Roman" panose="02020603050405020304" pitchFamily="18" charset="0"/>
              </a:rPr>
              <a:t>Franchises Act, </a:t>
            </a:r>
            <a:r>
              <a:rPr lang="en-CA" sz="1200" dirty="0">
                <a:effectLst/>
                <a:latin typeface="Verdana" panose="020B0604030504040204" pitchFamily="34" charset="0"/>
                <a:ea typeface="Calibri" panose="020F0502020204030204" pitchFamily="34" charset="0"/>
                <a:cs typeface="Times New Roman" panose="02020603050405020304" pitchFamily="18" charset="0"/>
              </a:rPr>
              <a:t>SPEI 2005, c 36 (</a:t>
            </a:r>
            <a:r>
              <a:rPr lang="en-CA" sz="1200" b="1" dirty="0">
                <a:effectLst/>
                <a:latin typeface="Verdana" panose="020B0604030504040204" pitchFamily="34" charset="0"/>
                <a:ea typeface="Calibri" panose="020F0502020204030204" pitchFamily="34" charset="0"/>
                <a:cs typeface="Times New Roman" panose="02020603050405020304" pitchFamily="18" charset="0"/>
              </a:rPr>
              <a:t>Prince Edward Island Act</a:t>
            </a:r>
            <a:r>
              <a:rPr lang="en-CA" sz="1200" dirty="0">
                <a:effectLst/>
                <a:latin typeface="Verdana" panose="020B0604030504040204" pitchFamily="34" charset="0"/>
                <a:ea typeface="Calibri" panose="020F0502020204030204" pitchFamily="34" charset="0"/>
                <a:cs typeface="Times New Roman" panose="02020603050405020304" pitchFamily="18" charset="0"/>
              </a:rPr>
              <a:t>)</a:t>
            </a:r>
          </a:p>
          <a:p>
            <a:pPr algn="just">
              <a:spcBef>
                <a:spcPts val="600"/>
              </a:spcBef>
              <a:spcAft>
                <a:spcPct val="0"/>
              </a:spcAft>
              <a:buFont typeface="Wingdings" panose="05000000000000000000" pitchFamily="2" charset="2"/>
              <a:buChar char="§"/>
            </a:pPr>
            <a:r>
              <a:rPr lang="en-US" sz="1200" i="1" dirty="0">
                <a:latin typeface="Verdana" panose="020B0604030504040204" pitchFamily="34" charset="0"/>
                <a:ea typeface="Calibri" panose="020F0502020204030204" pitchFamily="34" charset="0"/>
                <a:cs typeface="Times New Roman" panose="02020603050405020304" pitchFamily="18" charset="0"/>
              </a:rPr>
              <a:t>The Franchise Disclosure Act</a:t>
            </a:r>
            <a:r>
              <a:rPr lang="en-US" sz="1200" dirty="0">
                <a:latin typeface="Verdana" panose="020B0604030504040204" pitchFamily="34" charset="0"/>
                <a:ea typeface="Calibri" panose="020F0502020204030204" pitchFamily="34" charset="0"/>
                <a:cs typeface="Times New Roman" panose="02020603050405020304" pitchFamily="18" charset="0"/>
              </a:rPr>
              <a:t> (</a:t>
            </a:r>
            <a:r>
              <a:rPr lang="en-US" sz="1200" b="1" dirty="0">
                <a:latin typeface="Verdana" panose="020B0604030504040204" pitchFamily="34" charset="0"/>
                <a:ea typeface="Calibri" panose="020F0502020204030204" pitchFamily="34" charset="0"/>
                <a:cs typeface="Times New Roman" panose="02020603050405020304" pitchFamily="18" charset="0"/>
              </a:rPr>
              <a:t>Saskatchewan Act</a:t>
            </a:r>
            <a:r>
              <a:rPr lang="en-US" sz="1200" dirty="0">
                <a:latin typeface="Verdana" panose="020B0604030504040204" pitchFamily="34" charset="0"/>
                <a:ea typeface="Calibri" panose="020F0502020204030204" pitchFamily="34" charset="0"/>
                <a:cs typeface="Times New Roman" panose="02020603050405020304" pitchFamily="18" charset="0"/>
              </a:rPr>
              <a:t>) received royal assent on May 8, 2024 (yet to come into force)</a:t>
            </a:r>
          </a:p>
          <a:p>
            <a:pPr marL="0" indent="0">
              <a:buNone/>
            </a:pPr>
            <a:endParaRPr lang="en-US" sz="2000" b="1" dirty="0"/>
          </a:p>
          <a:p>
            <a:pPr marL="0" indent="0">
              <a:buNone/>
            </a:pPr>
            <a:r>
              <a:rPr lang="en-US" sz="2000" b="1" dirty="0"/>
              <a:t>3 Primary Obligations</a:t>
            </a:r>
          </a:p>
          <a:p>
            <a:pPr marL="0" indent="0">
              <a:buNone/>
            </a:pPr>
            <a:endParaRPr lang="en-US" sz="2000" b="1" dirty="0"/>
          </a:p>
          <a:p>
            <a:pPr marL="0" indent="0">
              <a:buNone/>
            </a:pPr>
            <a:r>
              <a:rPr lang="en-US" sz="2000" b="1" dirty="0"/>
              <a:t>Self-Regulated</a:t>
            </a:r>
          </a:p>
          <a:p>
            <a:pPr marL="0" indent="0">
              <a:buNone/>
            </a:pPr>
            <a:endParaRPr lang="en-US" sz="2000" b="1" dirty="0"/>
          </a:p>
          <a:p>
            <a:pPr marL="0" indent="0">
              <a:buNone/>
            </a:pPr>
            <a:r>
              <a:rPr lang="en-US" sz="2000" b="1" dirty="0"/>
              <a:t>No Registration </a:t>
            </a:r>
          </a:p>
          <a:p>
            <a:pPr marL="0" indent="0">
              <a:buNone/>
            </a:pPr>
            <a:endParaRPr lang="en-US" sz="2000" b="1" dirty="0"/>
          </a:p>
          <a:p>
            <a:pPr marL="0" indent="0">
              <a:buNone/>
            </a:pPr>
            <a:r>
              <a:rPr lang="en-US" sz="2000" b="1" dirty="0"/>
              <a:t>Franchise Opportunity Specific</a:t>
            </a:r>
          </a:p>
        </p:txBody>
      </p:sp>
      <p:sp>
        <p:nvSpPr>
          <p:cNvPr id="4" name="Slide Number Placeholder 3">
            <a:extLst>
              <a:ext uri="{FF2B5EF4-FFF2-40B4-BE49-F238E27FC236}">
                <a16:creationId xmlns:a16="http://schemas.microsoft.com/office/drawing/2014/main" id="{21518921-BD84-F596-3E61-5586C7F27527}"/>
              </a:ext>
            </a:extLst>
          </p:cNvPr>
          <p:cNvSpPr>
            <a:spLocks noGrp="1"/>
          </p:cNvSpPr>
          <p:nvPr>
            <p:ph type="sldNum" sz="quarter" idx="12"/>
          </p:nvPr>
        </p:nvSpPr>
        <p:spPr/>
        <p:txBody>
          <a:bodyPr/>
          <a:lstStyle/>
          <a:p>
            <a:fld id="{A3F31473-23EB-4724-8B59-FE6D21D89FA4}" type="slidenum">
              <a:rPr lang="en-US" smtClean="0"/>
              <a:t>37</a:t>
            </a:fld>
            <a:endParaRPr lang="en-US"/>
          </a:p>
        </p:txBody>
      </p:sp>
    </p:spTree>
    <p:extLst>
      <p:ext uri="{BB962C8B-B14F-4D97-AF65-F5344CB8AC3E}">
        <p14:creationId xmlns:p14="http://schemas.microsoft.com/office/powerpoint/2010/main" val="1637829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5E80-F170-34D9-0973-DE73FCF95815}"/>
              </a:ext>
            </a:extLst>
          </p:cNvPr>
          <p:cNvSpPr>
            <a:spLocks noGrp="1"/>
          </p:cNvSpPr>
          <p:nvPr>
            <p:ph type="title"/>
          </p:nvPr>
        </p:nvSpPr>
        <p:spPr/>
        <p:txBody>
          <a:bodyPr/>
          <a:lstStyle/>
          <a:p>
            <a:r>
              <a:rPr lang="en-US"/>
              <a:t>The Duty of Fair Dealing and Good Faith in the USA</a:t>
            </a:r>
          </a:p>
        </p:txBody>
      </p:sp>
      <p:sp>
        <p:nvSpPr>
          <p:cNvPr id="3" name="Content Placeholder 2">
            <a:extLst>
              <a:ext uri="{FF2B5EF4-FFF2-40B4-BE49-F238E27FC236}">
                <a16:creationId xmlns:a16="http://schemas.microsoft.com/office/drawing/2014/main" id="{BA0BDC2D-20CC-E09E-6ECE-F983F04D6D23}"/>
              </a:ext>
            </a:extLst>
          </p:cNvPr>
          <p:cNvSpPr>
            <a:spLocks noGrp="1"/>
          </p:cNvSpPr>
          <p:nvPr>
            <p:ph idx="1"/>
          </p:nvPr>
        </p:nvSpPr>
        <p:spPr/>
        <p:txBody>
          <a:bodyPr/>
          <a:lstStyle/>
          <a:p>
            <a:pPr marL="0" marR="0" lvl="0" indent="0" algn="l" defTabSz="914400" rtl="0" eaLnBrk="1" fontAlgn="auto" latinLnBrk="0" hangingPunct="1">
              <a:lnSpc>
                <a:spcPct val="100000"/>
              </a:lnSpc>
              <a:spcBef>
                <a:spcPct val="0"/>
              </a:spcBef>
              <a:spcAft>
                <a:spcPts val="0"/>
              </a:spcAft>
              <a:buClr>
                <a:srgbClr val="404040"/>
              </a:buClr>
              <a:buSzPct val="80000"/>
              <a:buFont typeface="Arial" pitchFamily="34" charset="0"/>
              <a:buNone/>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In the United States, the duty of good faith is not always guaranteed.</a:t>
            </a:r>
          </a:p>
          <a:p>
            <a:pPr marL="0" marR="0" lvl="0" indent="0" algn="l" defTabSz="914400" rtl="0" eaLnBrk="1" fontAlgn="auto" latinLnBrk="0" hangingPunct="1">
              <a:lnSpc>
                <a:spcPct val="100000"/>
              </a:lnSpc>
              <a:spcBef>
                <a:spcPct val="0"/>
              </a:spcBef>
              <a:spcAft>
                <a:spcPts val="0"/>
              </a:spcAft>
              <a:buClr>
                <a:srgbClr val="404040"/>
              </a:buClr>
              <a:buSzPct val="80000"/>
              <a:buFont typeface="Arial" pitchFamily="34" charset="0"/>
              <a:buNone/>
              <a:tabLst/>
              <a:defRPr/>
            </a:pPr>
            <a:endPar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endParaRPr>
          </a:p>
          <a:p>
            <a:pPr marL="228600" marR="0" lvl="0" indent="-228600" algn="l" defTabSz="914400" rtl="0" eaLnBrk="1" fontAlgn="auto" latinLnBrk="0" hangingPunct="1">
              <a:lnSpc>
                <a:spcPct val="100000"/>
              </a:lnSpc>
              <a:spcBef>
                <a:spcPct val="0"/>
              </a:spcBef>
              <a:spcAft>
                <a:spcPts val="0"/>
              </a:spcAft>
              <a:buClr>
                <a:srgbClr val="404040"/>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	Its prevalence can vary greatly depending on jurisdiction and applicable law. </a:t>
            </a:r>
          </a:p>
          <a:p>
            <a:pPr marL="228600" marR="0" lvl="0" indent="-228600" algn="l" defTabSz="914400" rtl="0" eaLnBrk="1" fontAlgn="auto" latinLnBrk="0" hangingPunct="1">
              <a:lnSpc>
                <a:spcPct val="100000"/>
              </a:lnSpc>
              <a:spcBef>
                <a:spcPct val="0"/>
              </a:spcBef>
              <a:spcAft>
                <a:spcPts val="0"/>
              </a:spcAft>
              <a:buClr>
                <a:srgbClr val="404040"/>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	It holds parties accountable for carrying out the performance of their 	respective duties under a contract with “honesty in fact in the conduct or 	transaction concerned.” </a:t>
            </a:r>
          </a:p>
          <a:p>
            <a:pPr marL="0" indent="0">
              <a:buNone/>
            </a:pPr>
            <a:endParaRPr lang="en-US" dirty="0"/>
          </a:p>
        </p:txBody>
      </p:sp>
      <p:sp>
        <p:nvSpPr>
          <p:cNvPr id="4" name="Slide Number Placeholder 3">
            <a:extLst>
              <a:ext uri="{FF2B5EF4-FFF2-40B4-BE49-F238E27FC236}">
                <a16:creationId xmlns:a16="http://schemas.microsoft.com/office/drawing/2014/main" id="{21518921-BD84-F596-3E61-5586C7F27527}"/>
              </a:ext>
            </a:extLst>
          </p:cNvPr>
          <p:cNvSpPr>
            <a:spLocks noGrp="1"/>
          </p:cNvSpPr>
          <p:nvPr>
            <p:ph type="sldNum" sz="quarter" idx="12"/>
          </p:nvPr>
        </p:nvSpPr>
        <p:spPr/>
        <p:txBody>
          <a:bodyPr/>
          <a:lstStyle/>
          <a:p>
            <a:fld id="{A3F31473-23EB-4724-8B59-FE6D21D89FA4}" type="slidenum">
              <a:rPr lang="en-US" smtClean="0"/>
              <a:t>38</a:t>
            </a:fld>
            <a:endParaRPr lang="en-US"/>
          </a:p>
        </p:txBody>
      </p:sp>
    </p:spTree>
    <p:extLst>
      <p:ext uri="{BB962C8B-B14F-4D97-AF65-F5344CB8AC3E}">
        <p14:creationId xmlns:p14="http://schemas.microsoft.com/office/powerpoint/2010/main" val="772786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5E80-F170-34D9-0973-DE73FCF95815}"/>
              </a:ext>
            </a:extLst>
          </p:cNvPr>
          <p:cNvSpPr>
            <a:spLocks noGrp="1"/>
          </p:cNvSpPr>
          <p:nvPr>
            <p:ph type="title"/>
          </p:nvPr>
        </p:nvSpPr>
        <p:spPr/>
        <p:txBody>
          <a:bodyPr/>
          <a:lstStyle/>
          <a:p>
            <a:r>
              <a:rPr lang="en-US"/>
              <a:t>The Duty of Fair Dealing and Good Faith in the USA</a:t>
            </a:r>
          </a:p>
        </p:txBody>
      </p:sp>
      <p:sp>
        <p:nvSpPr>
          <p:cNvPr id="3" name="Content Placeholder 2">
            <a:extLst>
              <a:ext uri="{FF2B5EF4-FFF2-40B4-BE49-F238E27FC236}">
                <a16:creationId xmlns:a16="http://schemas.microsoft.com/office/drawing/2014/main" id="{BA0BDC2D-20CC-E09E-6ECE-F983F04D6D23}"/>
              </a:ext>
            </a:extLst>
          </p:cNvPr>
          <p:cNvSpPr>
            <a:spLocks noGrp="1"/>
          </p:cNvSpPr>
          <p:nvPr>
            <p:ph idx="1"/>
          </p:nvPr>
        </p:nvSpPr>
        <p:spPr/>
        <p:txBody>
          <a:bodyPr/>
          <a:lstStyle/>
          <a:p>
            <a:pPr marL="0" marR="0" lvl="0" indent="0" algn="l" defTabSz="914400" rtl="0" eaLnBrk="1" fontAlgn="auto" latinLnBrk="0" hangingPunct="1">
              <a:lnSpc>
                <a:spcPct val="100000"/>
              </a:lnSpc>
              <a:spcBef>
                <a:spcPct val="0"/>
              </a:spcBef>
              <a:spcAft>
                <a:spcPts val="0"/>
              </a:spcAft>
              <a:buClr>
                <a:srgbClr val="404040"/>
              </a:buClr>
              <a:buSzPct val="80000"/>
              <a:buFont typeface="Arial" pitchFamily="34" charset="0"/>
              <a:buNone/>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Under the common law, most state courts either : </a:t>
            </a:r>
            <a:b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br>
            <a:endPar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endParaRPr>
          </a:p>
          <a:p>
            <a:pPr marL="228600" marR="0" lvl="0" indent="-228600" algn="l" defTabSz="914400" rtl="0" eaLnBrk="1" fontAlgn="auto" latinLnBrk="0" hangingPunct="1">
              <a:lnSpc>
                <a:spcPct val="100000"/>
              </a:lnSpc>
              <a:spcBef>
                <a:spcPct val="0"/>
              </a:spcBef>
              <a:spcAft>
                <a:spcPts val="0"/>
              </a:spcAft>
              <a:buClr>
                <a:srgbClr val="404040"/>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	find an implied duty of good faith to be inherent in all contracts, including 	franchise agreements, or </a:t>
            </a:r>
          </a:p>
          <a:p>
            <a:pPr marL="228600" marR="0" lvl="0" indent="-228600" algn="l" defTabSz="914400" rtl="0" eaLnBrk="1" fontAlgn="auto" latinLnBrk="0" hangingPunct="1">
              <a:lnSpc>
                <a:spcPct val="100000"/>
              </a:lnSpc>
              <a:spcBef>
                <a:spcPct val="0"/>
              </a:spcBef>
              <a:spcAft>
                <a:spcPts val="0"/>
              </a:spcAft>
              <a:buClr>
                <a:srgbClr val="404040"/>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	solely apply the duty of good faith in limited circumstances such as in the 	termination and renewal of franchise relationship.  </a:t>
            </a:r>
          </a:p>
          <a:p>
            <a:pPr marL="0" marR="0" lvl="0" indent="0" algn="l" defTabSz="914400" rtl="0" eaLnBrk="1" fontAlgn="auto" latinLnBrk="0" hangingPunct="1">
              <a:lnSpc>
                <a:spcPct val="100000"/>
              </a:lnSpc>
              <a:spcBef>
                <a:spcPct val="0"/>
              </a:spcBef>
              <a:spcAft>
                <a:spcPts val="0"/>
              </a:spcAft>
              <a:buClr>
                <a:srgbClr val="404040"/>
              </a:buClr>
              <a:buSzPct val="80000"/>
              <a:buFont typeface="Arial" pitchFamily="34" charset="0"/>
              <a:buNone/>
              <a:tabLst/>
              <a:defRPr/>
            </a:pPr>
            <a:endPar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ct val="0"/>
              </a:spcBef>
              <a:spcAft>
                <a:spcPts val="0"/>
              </a:spcAft>
              <a:buClr>
                <a:srgbClr val="404040"/>
              </a:buClr>
              <a:buSzPct val="80000"/>
              <a:buFont typeface="Arial" pitchFamily="34" charset="0"/>
              <a:buNone/>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Fewer states allow parties to utilize express contractual provisions to eliminate or invoke the duty of good faith within the franchise agreement.  </a:t>
            </a:r>
          </a:p>
          <a:p>
            <a:pPr marL="0" indent="0">
              <a:buNone/>
            </a:pPr>
            <a:endParaRPr lang="en-US" dirty="0"/>
          </a:p>
        </p:txBody>
      </p:sp>
      <p:sp>
        <p:nvSpPr>
          <p:cNvPr id="4" name="Slide Number Placeholder 3">
            <a:extLst>
              <a:ext uri="{FF2B5EF4-FFF2-40B4-BE49-F238E27FC236}">
                <a16:creationId xmlns:a16="http://schemas.microsoft.com/office/drawing/2014/main" id="{21518921-BD84-F596-3E61-5586C7F27527}"/>
              </a:ext>
            </a:extLst>
          </p:cNvPr>
          <p:cNvSpPr>
            <a:spLocks noGrp="1"/>
          </p:cNvSpPr>
          <p:nvPr>
            <p:ph type="sldNum" sz="quarter" idx="12"/>
          </p:nvPr>
        </p:nvSpPr>
        <p:spPr/>
        <p:txBody>
          <a:bodyPr/>
          <a:lstStyle/>
          <a:p>
            <a:fld id="{A3F31473-23EB-4724-8B59-FE6D21D89FA4}" type="slidenum">
              <a:rPr lang="en-US" smtClean="0"/>
              <a:t>39</a:t>
            </a:fld>
            <a:endParaRPr lang="en-US"/>
          </a:p>
        </p:txBody>
      </p:sp>
    </p:spTree>
    <p:extLst>
      <p:ext uri="{BB962C8B-B14F-4D97-AF65-F5344CB8AC3E}">
        <p14:creationId xmlns:p14="http://schemas.microsoft.com/office/powerpoint/2010/main" val="118465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5E80-F170-34D9-0973-DE73FCF95815}"/>
              </a:ext>
            </a:extLst>
          </p:cNvPr>
          <p:cNvSpPr>
            <a:spLocks noGrp="1"/>
          </p:cNvSpPr>
          <p:nvPr>
            <p:ph type="title"/>
          </p:nvPr>
        </p:nvSpPr>
        <p:spPr/>
        <p:txBody>
          <a:bodyPr/>
          <a:lstStyle/>
          <a:p>
            <a:r>
              <a:rPr lang="en-US"/>
              <a:t>Statutory Definition of Franchise in the USA</a:t>
            </a:r>
          </a:p>
        </p:txBody>
      </p:sp>
      <p:sp>
        <p:nvSpPr>
          <p:cNvPr id="3" name="Content Placeholder 2">
            <a:extLst>
              <a:ext uri="{FF2B5EF4-FFF2-40B4-BE49-F238E27FC236}">
                <a16:creationId xmlns:a16="http://schemas.microsoft.com/office/drawing/2014/main" id="{BA0BDC2D-20CC-E09E-6ECE-F983F04D6D23}"/>
              </a:ext>
            </a:extLst>
          </p:cNvPr>
          <p:cNvSpPr>
            <a:spLocks noGrp="1"/>
          </p:cNvSpPr>
          <p:nvPr>
            <p:ph idx="1"/>
          </p:nvPr>
        </p:nvSpPr>
        <p:spPr>
          <a:xfrm>
            <a:off x="608012" y="1524000"/>
            <a:ext cx="10971372" cy="4419600"/>
          </a:xfrm>
        </p:spPr>
        <p:txBody>
          <a:bodyPr/>
          <a:lstStyle/>
          <a:p>
            <a:pPr marL="0" indent="0">
              <a:buNone/>
            </a:pPr>
            <a:r>
              <a:rPr lang="en-US" b="1" dirty="0"/>
              <a:t>U.S. State Overview:</a:t>
            </a:r>
          </a:p>
          <a:p>
            <a:pPr marL="0" indent="0">
              <a:buNone/>
            </a:pPr>
            <a:r>
              <a:rPr lang="en-US" sz="2400" dirty="0"/>
              <a:t>Some states have their own definitions and regulations for franchises.</a:t>
            </a:r>
          </a:p>
          <a:p>
            <a:pPr marL="0" indent="0">
              <a:buNone/>
            </a:pPr>
            <a:endParaRPr lang="en-US" sz="2400" dirty="0"/>
          </a:p>
          <a:p>
            <a:pPr marL="0" indent="0">
              <a:buNone/>
            </a:pPr>
            <a:r>
              <a:rPr lang="en-US" b="1" dirty="0"/>
              <a:t>Examples:</a:t>
            </a:r>
          </a:p>
          <a:p>
            <a:pPr lvl="1"/>
            <a:r>
              <a:rPr lang="en-US" dirty="0"/>
              <a:t>New York Franchise Sales Act</a:t>
            </a:r>
          </a:p>
          <a:p>
            <a:pPr lvl="1"/>
            <a:r>
              <a:rPr lang="en-US" dirty="0"/>
              <a:t>California Franchise Investment Law</a:t>
            </a:r>
          </a:p>
          <a:p>
            <a:pPr lvl="1"/>
            <a:endParaRPr lang="en-US" b="1" dirty="0"/>
          </a:p>
          <a:p>
            <a:pPr marL="0" indent="0">
              <a:buNone/>
            </a:pPr>
            <a:r>
              <a:rPr lang="en-US" b="1" dirty="0"/>
              <a:t>Key Differences:</a:t>
            </a:r>
          </a:p>
          <a:p>
            <a:pPr lvl="1"/>
            <a:r>
              <a:rPr lang="en-US" dirty="0"/>
              <a:t>Specific state laws and regulations</a:t>
            </a:r>
          </a:p>
          <a:p>
            <a:pPr lvl="1"/>
            <a:r>
              <a:rPr lang="en-US" dirty="0"/>
              <a:t>Registration requirements	</a:t>
            </a:r>
          </a:p>
          <a:p>
            <a:pPr lvl="1"/>
            <a:r>
              <a:rPr lang="en-US" dirty="0"/>
              <a:t>Additional disclosure requirements</a:t>
            </a:r>
          </a:p>
          <a:p>
            <a:pPr lvl="1"/>
            <a:endParaRPr lang="en-US" b="1" dirty="0"/>
          </a:p>
          <a:p>
            <a:endParaRPr lang="en-US" dirty="0"/>
          </a:p>
        </p:txBody>
      </p:sp>
      <p:sp>
        <p:nvSpPr>
          <p:cNvPr id="4" name="Slide Number Placeholder 3">
            <a:extLst>
              <a:ext uri="{FF2B5EF4-FFF2-40B4-BE49-F238E27FC236}">
                <a16:creationId xmlns:a16="http://schemas.microsoft.com/office/drawing/2014/main" id="{21518921-BD84-F596-3E61-5586C7F27527}"/>
              </a:ext>
            </a:extLst>
          </p:cNvPr>
          <p:cNvSpPr>
            <a:spLocks noGrp="1"/>
          </p:cNvSpPr>
          <p:nvPr>
            <p:ph type="sldNum" sz="quarter" idx="12"/>
          </p:nvPr>
        </p:nvSpPr>
        <p:spPr/>
        <p:txBody>
          <a:bodyPr/>
          <a:lstStyle/>
          <a:p>
            <a:fld id="{A3F31473-23EB-4724-8B59-FE6D21D89FA4}" type="slidenum">
              <a:rPr lang="en-US" smtClean="0"/>
              <a:t>4</a:t>
            </a:fld>
            <a:endParaRPr lang="en-US"/>
          </a:p>
        </p:txBody>
      </p:sp>
    </p:spTree>
    <p:extLst>
      <p:ext uri="{BB962C8B-B14F-4D97-AF65-F5344CB8AC3E}">
        <p14:creationId xmlns:p14="http://schemas.microsoft.com/office/powerpoint/2010/main" val="4104594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5E80-F170-34D9-0973-DE73FCF95815}"/>
              </a:ext>
            </a:extLst>
          </p:cNvPr>
          <p:cNvSpPr>
            <a:spLocks noGrp="1"/>
          </p:cNvSpPr>
          <p:nvPr>
            <p:ph type="title"/>
          </p:nvPr>
        </p:nvSpPr>
        <p:spPr/>
        <p:txBody>
          <a:bodyPr/>
          <a:lstStyle/>
          <a:p>
            <a:r>
              <a:rPr lang="en-US" dirty="0"/>
              <a:t>The Duty of Fair Dealing and Good Faith in the USA</a:t>
            </a:r>
          </a:p>
        </p:txBody>
      </p:sp>
      <p:sp>
        <p:nvSpPr>
          <p:cNvPr id="3" name="Content Placeholder 2">
            <a:extLst>
              <a:ext uri="{FF2B5EF4-FFF2-40B4-BE49-F238E27FC236}">
                <a16:creationId xmlns:a16="http://schemas.microsoft.com/office/drawing/2014/main" id="{BA0BDC2D-20CC-E09E-6ECE-F983F04D6D23}"/>
              </a:ext>
            </a:extLst>
          </p:cNvPr>
          <p:cNvSpPr>
            <a:spLocks noGrp="1"/>
          </p:cNvSpPr>
          <p:nvPr>
            <p:ph idx="1"/>
          </p:nvPr>
        </p:nvSpPr>
        <p:spPr/>
        <p:txBody>
          <a:bodyPr/>
          <a:lstStyle/>
          <a:p>
            <a:pPr marL="0" marR="0" lvl="0" indent="0" algn="l" defTabSz="914400" rtl="0" eaLnBrk="1" fontAlgn="auto" latinLnBrk="0" hangingPunct="1">
              <a:lnSpc>
                <a:spcPct val="100000"/>
              </a:lnSpc>
              <a:spcBef>
                <a:spcPct val="0"/>
              </a:spcBef>
              <a:spcAft>
                <a:spcPts val="0"/>
              </a:spcAft>
              <a:buClr>
                <a:srgbClr val="404040"/>
              </a:buClr>
              <a:buSzPct val="80000"/>
              <a:buFont typeface="Arial" pitchFamily="34" charset="0"/>
              <a:buNone/>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However, Texas typically rejects the notion that a franchisor and franchisee have required special relationship for the good faith requirement to apply, and thus, denies all damages sought for breach of the same. </a:t>
            </a:r>
          </a:p>
          <a:p>
            <a:pPr marL="0" marR="0" lvl="0" indent="0" algn="l" defTabSz="914400" rtl="0" eaLnBrk="1" fontAlgn="auto" latinLnBrk="0" hangingPunct="1">
              <a:lnSpc>
                <a:spcPct val="100000"/>
              </a:lnSpc>
              <a:spcBef>
                <a:spcPct val="0"/>
              </a:spcBef>
              <a:spcAft>
                <a:spcPts val="0"/>
              </a:spcAft>
              <a:buClr>
                <a:srgbClr val="404040"/>
              </a:buClr>
              <a:buSzPct val="80000"/>
              <a:buFont typeface="Arial" pitchFamily="34" charset="0"/>
              <a:buNone/>
              <a:tabLst/>
              <a:defRPr/>
            </a:pPr>
            <a:endPar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ct val="0"/>
              </a:spcBef>
              <a:spcAft>
                <a:spcPts val="0"/>
              </a:spcAft>
              <a:buClr>
                <a:srgbClr val="404040"/>
              </a:buClr>
              <a:buSzPct val="80000"/>
              <a:buFont typeface="Arial" pitchFamily="34" charset="0"/>
              <a:buNone/>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Conversely, some U.S. states enforce the duty of good faith within franchise relationships through statutory law.  Moreover, its application can also depend on the type of product or service the franchise agreement covers: </a:t>
            </a:r>
            <a:b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br>
            <a:endPar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endParaRPr>
          </a:p>
          <a:p>
            <a:pPr marL="615950" marR="0" lvl="1" indent="-285750" algn="l" defTabSz="914400" rtl="0" eaLnBrk="1" fontAlgn="auto" latinLnBrk="0" hangingPunct="1">
              <a:lnSpc>
                <a:spcPct val="100000"/>
              </a:lnSpc>
              <a:spcBef>
                <a:spcPct val="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Petroleum</a:t>
            </a:r>
          </a:p>
          <a:p>
            <a:pPr marL="615950" marR="0" lvl="1" indent="-285750" algn="l" defTabSz="914400" rtl="0" eaLnBrk="1" fontAlgn="auto" latinLnBrk="0" hangingPunct="1">
              <a:lnSpc>
                <a:spcPct val="100000"/>
              </a:lnSpc>
              <a:spcBef>
                <a:spcPct val="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Motor vehicles;  or </a:t>
            </a:r>
          </a:p>
          <a:p>
            <a:pPr marL="615950" marR="0" lvl="1" indent="-285750" algn="l" defTabSz="914400" rtl="0" eaLnBrk="1" fontAlgn="auto" latinLnBrk="0" hangingPunct="1">
              <a:lnSpc>
                <a:spcPct val="100000"/>
              </a:lnSpc>
              <a:spcBef>
                <a:spcPct val="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Source Sans Pro" panose="020B0503030403020204" pitchFamily="34" charset="0"/>
                <a:ea typeface="Source Sans Pro" panose="020B0503030403020204" pitchFamily="34" charset="0"/>
                <a:cs typeface="+mn-cs"/>
              </a:rPr>
              <a:t>Various types of equipment. </a:t>
            </a:r>
          </a:p>
          <a:p>
            <a:pPr marL="0" indent="0">
              <a:buNone/>
            </a:pPr>
            <a:endParaRPr lang="en-US" dirty="0"/>
          </a:p>
        </p:txBody>
      </p:sp>
      <p:sp>
        <p:nvSpPr>
          <p:cNvPr id="4" name="Slide Number Placeholder 3">
            <a:extLst>
              <a:ext uri="{FF2B5EF4-FFF2-40B4-BE49-F238E27FC236}">
                <a16:creationId xmlns:a16="http://schemas.microsoft.com/office/drawing/2014/main" id="{21518921-BD84-F596-3E61-5586C7F27527}"/>
              </a:ext>
            </a:extLst>
          </p:cNvPr>
          <p:cNvSpPr>
            <a:spLocks noGrp="1"/>
          </p:cNvSpPr>
          <p:nvPr>
            <p:ph type="sldNum" sz="quarter" idx="12"/>
          </p:nvPr>
        </p:nvSpPr>
        <p:spPr/>
        <p:txBody>
          <a:bodyPr/>
          <a:lstStyle/>
          <a:p>
            <a:fld id="{A3F31473-23EB-4724-8B59-FE6D21D89FA4}" type="slidenum">
              <a:rPr lang="en-US" smtClean="0"/>
              <a:t>40</a:t>
            </a:fld>
            <a:endParaRPr lang="en-US"/>
          </a:p>
        </p:txBody>
      </p:sp>
    </p:spTree>
    <p:extLst>
      <p:ext uri="{BB962C8B-B14F-4D97-AF65-F5344CB8AC3E}">
        <p14:creationId xmlns:p14="http://schemas.microsoft.com/office/powerpoint/2010/main" val="3352852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082FCE-2E3A-B267-A8E8-980340AC6202}"/>
              </a:ext>
            </a:extLst>
          </p:cNvPr>
          <p:cNvSpPr>
            <a:spLocks noGrp="1"/>
          </p:cNvSpPr>
          <p:nvPr>
            <p:ph type="sldNum" sz="quarter" idx="10"/>
          </p:nvPr>
        </p:nvSpPr>
        <p:spPr/>
        <p:txBody>
          <a:bodyPr/>
          <a:lstStyle/>
          <a:p>
            <a:fld id="{88C8DA7D-44E2-4736-A164-25A03E3A0D85}" type="slidenum">
              <a:rPr lang="en-US" smtClean="0"/>
              <a:t>41</a:t>
            </a:fld>
            <a:endParaRPr lang="en-US"/>
          </a:p>
        </p:txBody>
      </p:sp>
      <p:sp>
        <p:nvSpPr>
          <p:cNvPr id="3" name="Content Placeholder 2">
            <a:extLst>
              <a:ext uri="{FF2B5EF4-FFF2-40B4-BE49-F238E27FC236}">
                <a16:creationId xmlns:a16="http://schemas.microsoft.com/office/drawing/2014/main" id="{1DA36B85-01B2-ACA5-FCAB-4591962A3694}"/>
              </a:ext>
            </a:extLst>
          </p:cNvPr>
          <p:cNvSpPr>
            <a:spLocks noGrp="1"/>
          </p:cNvSpPr>
          <p:nvPr>
            <p:ph idx="1"/>
          </p:nvPr>
        </p:nvSpPr>
        <p:spPr/>
        <p:txBody>
          <a:bodyPr>
            <a:normAutofit fontScale="92500" lnSpcReduction="10000"/>
          </a:bodyPr>
          <a:lstStyle/>
          <a:p>
            <a:r>
              <a:rPr lang="en-US"/>
              <a:t>All provincial franchise legislation imposes a statutory duty of fair dealing.</a:t>
            </a:r>
          </a:p>
          <a:p>
            <a:r>
              <a:rPr lang="en-US"/>
              <a:t>Quebec’s Civil Code imposes a good faith requirement on all contracting parties.</a:t>
            </a:r>
          </a:p>
          <a:p>
            <a:r>
              <a:rPr lang="en-US"/>
              <a:t>The duty in Ontario’s franchise legislation reads: </a:t>
            </a:r>
            <a:endParaRPr lang="en-US" sz="1999">
              <a:effectLst/>
              <a:latin typeface="Calibri" panose="020F0502020204030204" pitchFamily="34" charset="0"/>
              <a:ea typeface="Calibri" panose="020F0502020204030204" pitchFamily="34" charset="0"/>
            </a:endParaRPr>
          </a:p>
          <a:p>
            <a:pPr marL="285664" marR="0" indent="0">
              <a:buNone/>
            </a:pPr>
            <a:r>
              <a:rPr lang="en-US" sz="1999">
                <a:solidFill>
                  <a:srgbClr val="000000"/>
                </a:solidFill>
                <a:effectLst/>
                <a:latin typeface="Helvetica" panose="020B0604020202020204" pitchFamily="34" charset="0"/>
                <a:ea typeface="Calibri" panose="020F0502020204030204" pitchFamily="34" charset="0"/>
                <a:cs typeface="Helvetica" panose="020B0604020202020204" pitchFamily="34" charset="0"/>
              </a:rPr>
              <a:t>3 (1) Every franchise agreement imposes on each party a duty of fair dealing in its performance and enforcement.</a:t>
            </a:r>
            <a:endParaRPr lang="en-US" sz="1999">
              <a:effectLst/>
              <a:latin typeface="Helvetica" panose="020B0604020202020204" pitchFamily="34" charset="0"/>
              <a:ea typeface="Calibri" panose="020F0502020204030204" pitchFamily="34" charset="0"/>
              <a:cs typeface="Helvetica" panose="020B0604020202020204" pitchFamily="34" charset="0"/>
            </a:endParaRPr>
          </a:p>
          <a:p>
            <a:pPr marL="285664" marR="0" indent="0" algn="l">
              <a:buNone/>
            </a:pPr>
            <a:r>
              <a:rPr lang="en-US" sz="1999">
                <a:solidFill>
                  <a:srgbClr val="000000"/>
                </a:solidFill>
                <a:effectLst/>
                <a:latin typeface="Helvetica" panose="020B0604020202020204" pitchFamily="34" charset="0"/>
                <a:ea typeface="Calibri" panose="020F0502020204030204" pitchFamily="34" charset="0"/>
                <a:cs typeface="Helvetica" panose="020B0604020202020204" pitchFamily="34" charset="0"/>
              </a:rPr>
              <a:t>(2) A party to a franchise agreement has a right of action for damages against another party to the franchise agreement who breaches the duty of fair dealing in the performance or enforcement of the franchise agreement. </a:t>
            </a:r>
            <a:endParaRPr lang="en-US" sz="1999">
              <a:effectLst/>
              <a:latin typeface="Helvetica" panose="020B0604020202020204" pitchFamily="34" charset="0"/>
              <a:ea typeface="Calibri" panose="020F0502020204030204" pitchFamily="34" charset="0"/>
              <a:cs typeface="Helvetica" panose="020B0604020202020204" pitchFamily="34" charset="0"/>
            </a:endParaRPr>
          </a:p>
          <a:p>
            <a:pPr marL="285664" marR="0" indent="0" algn="l">
              <a:buNone/>
            </a:pPr>
            <a:r>
              <a:rPr lang="en-US" sz="1999">
                <a:solidFill>
                  <a:srgbClr val="000000"/>
                </a:solidFill>
                <a:effectLst/>
                <a:latin typeface="Helvetica" panose="020B0604020202020204" pitchFamily="34" charset="0"/>
                <a:ea typeface="Calibri" panose="020F0502020204030204" pitchFamily="34" charset="0"/>
                <a:cs typeface="Helvetica" panose="020B0604020202020204" pitchFamily="34" charset="0"/>
              </a:rPr>
              <a:t>(3) For the purpose of this section, the duty of fair dealing includes the duty to act in good faith and in accordance with reasonable commercial standards. </a:t>
            </a:r>
            <a:endParaRPr lang="en-US" sz="1999">
              <a:effectLst/>
              <a:latin typeface="Helvetica" panose="020B0604020202020204" pitchFamily="34" charset="0"/>
              <a:ea typeface="Calibri" panose="020F0502020204030204" pitchFamily="34" charset="0"/>
              <a:cs typeface="Helvetica" panose="020B0604020202020204" pitchFamily="34" charset="0"/>
            </a:endParaRPr>
          </a:p>
          <a:p>
            <a:endParaRPr lang="en-US"/>
          </a:p>
        </p:txBody>
      </p:sp>
      <p:sp>
        <p:nvSpPr>
          <p:cNvPr id="4" name="Title 3">
            <a:extLst>
              <a:ext uri="{FF2B5EF4-FFF2-40B4-BE49-F238E27FC236}">
                <a16:creationId xmlns:a16="http://schemas.microsoft.com/office/drawing/2014/main" id="{7A6C9892-050F-3293-6965-11FC165F6DEA}"/>
              </a:ext>
            </a:extLst>
          </p:cNvPr>
          <p:cNvSpPr>
            <a:spLocks noGrp="1"/>
          </p:cNvSpPr>
          <p:nvPr>
            <p:ph type="title"/>
          </p:nvPr>
        </p:nvSpPr>
        <p:spPr/>
        <p:txBody>
          <a:bodyPr>
            <a:normAutofit/>
          </a:bodyPr>
          <a:lstStyle/>
          <a:p>
            <a:r>
              <a:rPr lang="en-US"/>
              <a:t>The Duty of Good Faith and Fair Dealing in Canada</a:t>
            </a:r>
          </a:p>
        </p:txBody>
      </p:sp>
    </p:spTree>
    <p:extLst>
      <p:ext uri="{BB962C8B-B14F-4D97-AF65-F5344CB8AC3E}">
        <p14:creationId xmlns:p14="http://schemas.microsoft.com/office/powerpoint/2010/main" val="2975182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AE10A0-3FA1-517E-1AB6-D1110152B72C}"/>
              </a:ext>
            </a:extLst>
          </p:cNvPr>
          <p:cNvSpPr>
            <a:spLocks noGrp="1"/>
          </p:cNvSpPr>
          <p:nvPr>
            <p:ph type="sldNum" sz="quarter" idx="10"/>
          </p:nvPr>
        </p:nvSpPr>
        <p:spPr/>
        <p:txBody>
          <a:bodyPr/>
          <a:lstStyle/>
          <a:p>
            <a:fld id="{88C8DA7D-44E2-4736-A164-25A03E3A0D85}" type="slidenum">
              <a:rPr lang="en-US" smtClean="0"/>
              <a:t>42</a:t>
            </a:fld>
            <a:endParaRPr lang="en-US"/>
          </a:p>
        </p:txBody>
      </p:sp>
      <p:sp>
        <p:nvSpPr>
          <p:cNvPr id="3" name="Content Placeholder 2">
            <a:extLst>
              <a:ext uri="{FF2B5EF4-FFF2-40B4-BE49-F238E27FC236}">
                <a16:creationId xmlns:a16="http://schemas.microsoft.com/office/drawing/2014/main" id="{A4A4EF0D-F6E7-ABC9-4020-37BE38F32A52}"/>
              </a:ext>
            </a:extLst>
          </p:cNvPr>
          <p:cNvSpPr>
            <a:spLocks noGrp="1"/>
          </p:cNvSpPr>
          <p:nvPr>
            <p:ph idx="1"/>
          </p:nvPr>
        </p:nvSpPr>
        <p:spPr/>
        <p:txBody>
          <a:bodyPr/>
          <a:lstStyle/>
          <a:p>
            <a:pPr marL="457063" indent="-457063">
              <a:buAutoNum type="arabicPeriod"/>
            </a:pPr>
            <a:r>
              <a:rPr lang="en-US"/>
              <a:t>Not a fiduciary obligation.</a:t>
            </a:r>
          </a:p>
          <a:p>
            <a:pPr marL="457063" indent="-457063">
              <a:buAutoNum type="arabicPeriod"/>
            </a:pPr>
            <a:r>
              <a:rPr lang="en-US"/>
              <a:t>Applies by operation of law – cannot be contracted out of.</a:t>
            </a:r>
          </a:p>
          <a:p>
            <a:pPr marL="457063" indent="-457063">
              <a:buAutoNum type="arabicPeriod"/>
            </a:pPr>
            <a:r>
              <a:rPr lang="en-US"/>
              <a:t>Breach of the duty gives rise to an action for damages and joint/several liability.</a:t>
            </a:r>
          </a:p>
          <a:p>
            <a:pPr marL="457063" indent="-457063">
              <a:buAutoNum type="arabicPeriod"/>
            </a:pPr>
            <a:r>
              <a:rPr lang="en-US"/>
              <a:t>Cause of action is independent from breach of contract.  Can have one or the other or both.</a:t>
            </a:r>
          </a:p>
        </p:txBody>
      </p:sp>
      <p:sp>
        <p:nvSpPr>
          <p:cNvPr id="4" name="Title 3">
            <a:extLst>
              <a:ext uri="{FF2B5EF4-FFF2-40B4-BE49-F238E27FC236}">
                <a16:creationId xmlns:a16="http://schemas.microsoft.com/office/drawing/2014/main" id="{2CC21DCC-2B28-221B-6DDE-BB87870544E3}"/>
              </a:ext>
            </a:extLst>
          </p:cNvPr>
          <p:cNvSpPr>
            <a:spLocks noGrp="1"/>
          </p:cNvSpPr>
          <p:nvPr>
            <p:ph type="title"/>
          </p:nvPr>
        </p:nvSpPr>
        <p:spPr/>
        <p:txBody>
          <a:bodyPr/>
          <a:lstStyle/>
          <a:p>
            <a:r>
              <a:rPr lang="en-US" sz="2799" b="1">
                <a:effectLst/>
                <a:latin typeface="Calibri" panose="020F0502020204030204" pitchFamily="34" charset="0"/>
                <a:ea typeface="Times New Roman" panose="02020603050405020304" pitchFamily="18" charset="0"/>
              </a:rPr>
              <a:t>Preliminary Points and General Principles</a:t>
            </a:r>
            <a:endParaRPr lang="en-US"/>
          </a:p>
        </p:txBody>
      </p:sp>
    </p:spTree>
    <p:extLst>
      <p:ext uri="{BB962C8B-B14F-4D97-AF65-F5344CB8AC3E}">
        <p14:creationId xmlns:p14="http://schemas.microsoft.com/office/powerpoint/2010/main" val="2064460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AF960-7F87-6A6B-F7CC-A7F277F5D72B}"/>
              </a:ext>
            </a:extLst>
          </p:cNvPr>
          <p:cNvSpPr>
            <a:spLocks noGrp="1"/>
          </p:cNvSpPr>
          <p:nvPr>
            <p:ph type="sldNum" sz="quarter" idx="10"/>
          </p:nvPr>
        </p:nvSpPr>
        <p:spPr/>
        <p:txBody>
          <a:bodyPr/>
          <a:lstStyle/>
          <a:p>
            <a:fld id="{88C8DA7D-44E2-4736-A164-25A03E3A0D85}" type="slidenum">
              <a:rPr lang="en-US" smtClean="0"/>
              <a:t>43</a:t>
            </a:fld>
            <a:endParaRPr lang="en-US"/>
          </a:p>
        </p:txBody>
      </p:sp>
      <p:sp>
        <p:nvSpPr>
          <p:cNvPr id="3" name="Content Placeholder 2">
            <a:extLst>
              <a:ext uri="{FF2B5EF4-FFF2-40B4-BE49-F238E27FC236}">
                <a16:creationId xmlns:a16="http://schemas.microsoft.com/office/drawing/2014/main" id="{26D1C724-C753-D6C4-2AE1-9A131058EB72}"/>
              </a:ext>
            </a:extLst>
          </p:cNvPr>
          <p:cNvSpPr>
            <a:spLocks noGrp="1"/>
          </p:cNvSpPr>
          <p:nvPr>
            <p:ph idx="1"/>
          </p:nvPr>
        </p:nvSpPr>
        <p:spPr/>
        <p:txBody>
          <a:bodyPr>
            <a:normAutofit fontScale="62500" lnSpcReduction="20000"/>
          </a:bodyPr>
          <a:lstStyle/>
          <a:p>
            <a:pPr marL="457063" indent="-457063">
              <a:buAutoNum type="arabicPeriod" startAt="5"/>
            </a:pPr>
            <a:r>
              <a:rPr lang="en-US" sz="4000"/>
              <a:t>Does not permit court to rewrite agreement or override express terms</a:t>
            </a:r>
          </a:p>
          <a:p>
            <a:pPr marL="0" indent="0">
              <a:buNone/>
            </a:pPr>
            <a:endParaRPr lang="en-US"/>
          </a:p>
          <a:p>
            <a:pPr marL="285664" marR="0" indent="0">
              <a:spcBef>
                <a:spcPct val="0"/>
              </a:spcBef>
              <a:spcAft>
                <a:spcPct val="0"/>
              </a:spcAft>
              <a:buNone/>
            </a:pPr>
            <a:r>
              <a:rPr lang="en-US">
                <a:latin typeface="Calibri" panose="020F0502020204030204" pitchFamily="34" charset="0"/>
                <a:ea typeface="Calibri" panose="020F0502020204030204" pitchFamily="34" charset="0"/>
              </a:rPr>
              <a:t>The duty of good faith and fair dealing and the duty to act in accordance with reasonable commercial standards, as expressed in the Arthur Wishart Act, relate to the performance and enforcement of the franchise agreement. The duty is imposed in order to secure the performance of the contract the parties have made. </a:t>
            </a:r>
            <a:r>
              <a:rPr lang="en-US">
                <a:highlight>
                  <a:srgbClr val="FFFF00"/>
                </a:highlight>
                <a:latin typeface="Calibri" panose="020F0502020204030204" pitchFamily="34" charset="0"/>
                <a:ea typeface="Calibri" panose="020F0502020204030204" pitchFamily="34" charset="0"/>
              </a:rPr>
              <a:t>It is not intended to replace that contract with another contract or to amend the contract by altering the express terms of the franchise contract</a:t>
            </a:r>
            <a:r>
              <a:rPr lang="en-US">
                <a:latin typeface="Calibri" panose="020F0502020204030204" pitchFamily="34" charset="0"/>
                <a:ea typeface="Calibri" panose="020F0502020204030204" pitchFamily="34" charset="0"/>
              </a:rPr>
              <a:t>. </a:t>
            </a:r>
          </a:p>
          <a:p>
            <a:pPr marL="285664" marR="0" indent="0">
              <a:spcBef>
                <a:spcPct val="0"/>
              </a:spcBef>
              <a:spcAft>
                <a:spcPct val="0"/>
              </a:spcAft>
              <a:buNone/>
            </a:pPr>
            <a:endParaRPr lang="en-US">
              <a:latin typeface="Calibri" panose="020F0502020204030204" pitchFamily="34" charset="0"/>
              <a:ea typeface="Calibri" panose="020F0502020204030204" pitchFamily="34" charset="0"/>
            </a:endParaRPr>
          </a:p>
          <a:p>
            <a:pPr marL="285664" marR="0" indent="0">
              <a:spcBef>
                <a:spcPct val="0"/>
              </a:spcBef>
              <a:spcAft>
                <a:spcPct val="0"/>
              </a:spcAft>
              <a:buNone/>
            </a:pPr>
            <a:r>
              <a:rPr lang="en-US">
                <a:latin typeface="Calibri" panose="020F0502020204030204" pitchFamily="34" charset="0"/>
                <a:ea typeface="Calibri" panose="020F0502020204030204" pitchFamily="34" charset="0"/>
              </a:rPr>
              <a:t>It follows from this that in assessing whether a party has demonstrated good faith and fair dealing in the performance and enforcement of the agreement, the party’s conduct must be considered in the context of and in conjunction with the contract that the parties have made. </a:t>
            </a:r>
            <a:r>
              <a:rPr lang="en-US">
                <a:highlight>
                  <a:srgbClr val="FFFF00"/>
                </a:highlight>
                <a:latin typeface="Calibri" panose="020F0502020204030204" pitchFamily="34" charset="0"/>
                <a:ea typeface="Calibri" panose="020F0502020204030204" pitchFamily="34" charset="0"/>
              </a:rPr>
              <a:t>It is not a stand-alone duty that trumps all other contractual provisions</a:t>
            </a:r>
            <a:r>
              <a:rPr lang="en-US">
                <a:latin typeface="Calibri" panose="020F0502020204030204" pitchFamily="34" charset="0"/>
                <a:ea typeface="Calibri" panose="020F0502020204030204" pitchFamily="34" charset="0"/>
              </a:rPr>
              <a:t>. </a:t>
            </a:r>
          </a:p>
          <a:p>
            <a:pPr marL="285664" marR="0" indent="0">
              <a:spcBef>
                <a:spcPct val="0"/>
              </a:spcBef>
              <a:spcAft>
                <a:spcPct val="0"/>
              </a:spcAft>
              <a:buNone/>
            </a:pPr>
            <a:endParaRPr lang="en-US">
              <a:latin typeface="Calibri" panose="020F0502020204030204" pitchFamily="34" charset="0"/>
              <a:ea typeface="Calibri" panose="020F0502020204030204" pitchFamily="34" charset="0"/>
            </a:endParaRPr>
          </a:p>
          <a:p>
            <a:pPr marL="285664" marR="0" indent="0">
              <a:spcBef>
                <a:spcPct val="0"/>
              </a:spcBef>
              <a:spcAft>
                <a:spcPct val="0"/>
              </a:spcAft>
              <a:buNone/>
            </a:pPr>
            <a:r>
              <a:rPr lang="en-US" sz="1500" i="1">
                <a:effectLst/>
                <a:latin typeface="Calibri" panose="020F0502020204030204" pitchFamily="34" charset="0"/>
                <a:ea typeface="Times New Roman" panose="02020603050405020304" pitchFamily="18" charset="0"/>
              </a:rPr>
              <a:t>Fairview Donut Inc v The TDL Group Corp</a:t>
            </a:r>
            <a:r>
              <a:rPr lang="en-US" sz="1500">
                <a:effectLst/>
                <a:latin typeface="Calibri" panose="020F0502020204030204" pitchFamily="34" charset="0"/>
                <a:ea typeface="Times New Roman" panose="02020603050405020304" pitchFamily="18" charset="0"/>
              </a:rPr>
              <a:t>, 2012 ONCA 867, </a:t>
            </a:r>
            <a:r>
              <a:rPr lang="en-US" sz="1500">
                <a:latin typeface="Calibri" panose="020F0502020204030204" pitchFamily="34" charset="0"/>
                <a:ea typeface="Calibri" panose="020F0502020204030204" pitchFamily="34" charset="0"/>
              </a:rPr>
              <a:t>paras 500-501</a:t>
            </a:r>
            <a:endParaRPr lang="en-US">
              <a:latin typeface="Calibri" panose="020F0502020204030204" pitchFamily="34" charset="0"/>
              <a:ea typeface="Calibri" panose="020F0502020204030204" pitchFamily="34" charset="0"/>
            </a:endParaRPr>
          </a:p>
          <a:p>
            <a:pPr marL="0" indent="0">
              <a:buNone/>
            </a:pPr>
            <a:endParaRPr lang="en-US"/>
          </a:p>
          <a:p>
            <a:pPr marL="0" indent="0">
              <a:buNone/>
            </a:pPr>
            <a:endParaRPr lang="en-US"/>
          </a:p>
          <a:p>
            <a:pPr marL="0" indent="0">
              <a:buNone/>
            </a:pPr>
            <a:endParaRPr lang="en-US"/>
          </a:p>
          <a:p>
            <a:endParaRPr lang="en-US"/>
          </a:p>
        </p:txBody>
      </p:sp>
      <p:sp>
        <p:nvSpPr>
          <p:cNvPr id="4" name="Title 3">
            <a:extLst>
              <a:ext uri="{FF2B5EF4-FFF2-40B4-BE49-F238E27FC236}">
                <a16:creationId xmlns:a16="http://schemas.microsoft.com/office/drawing/2014/main" id="{BA188E17-DD8F-5884-B86A-227DD42893A4}"/>
              </a:ext>
            </a:extLst>
          </p:cNvPr>
          <p:cNvSpPr>
            <a:spLocks noGrp="1"/>
          </p:cNvSpPr>
          <p:nvPr>
            <p:ph type="title"/>
          </p:nvPr>
        </p:nvSpPr>
        <p:spPr/>
        <p:txBody>
          <a:bodyPr/>
          <a:lstStyle/>
          <a:p>
            <a:r>
              <a:rPr lang="en-US" sz="2799" b="1">
                <a:effectLst/>
                <a:latin typeface="Calibri" panose="020F0502020204030204" pitchFamily="34" charset="0"/>
                <a:ea typeface="Times New Roman" panose="02020603050405020304" pitchFamily="18" charset="0"/>
              </a:rPr>
              <a:t>Preliminary Points and General Principles</a:t>
            </a:r>
            <a:endParaRPr lang="en-US"/>
          </a:p>
        </p:txBody>
      </p:sp>
    </p:spTree>
    <p:extLst>
      <p:ext uri="{BB962C8B-B14F-4D97-AF65-F5344CB8AC3E}">
        <p14:creationId xmlns:p14="http://schemas.microsoft.com/office/powerpoint/2010/main" val="1732784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482A-484A-AB4F-5ED4-93C671AD2DA6}"/>
              </a:ext>
            </a:extLst>
          </p:cNvPr>
          <p:cNvSpPr>
            <a:spLocks noGrp="1"/>
          </p:cNvSpPr>
          <p:nvPr>
            <p:ph type="sldNum" sz="quarter" idx="10"/>
          </p:nvPr>
        </p:nvSpPr>
        <p:spPr/>
        <p:txBody>
          <a:bodyPr/>
          <a:lstStyle/>
          <a:p>
            <a:fld id="{88C8DA7D-44E2-4736-A164-25A03E3A0D85}" type="slidenum">
              <a:rPr lang="en-US" smtClean="0"/>
              <a:t>44</a:t>
            </a:fld>
            <a:endParaRPr lang="en-US"/>
          </a:p>
        </p:txBody>
      </p:sp>
      <p:sp>
        <p:nvSpPr>
          <p:cNvPr id="3" name="Content Placeholder 2">
            <a:extLst>
              <a:ext uri="{FF2B5EF4-FFF2-40B4-BE49-F238E27FC236}">
                <a16:creationId xmlns:a16="http://schemas.microsoft.com/office/drawing/2014/main" id="{27182727-65F3-ADC5-29F7-7F2AA05D4EDC}"/>
              </a:ext>
            </a:extLst>
          </p:cNvPr>
          <p:cNvSpPr>
            <a:spLocks noGrp="1"/>
          </p:cNvSpPr>
          <p:nvPr>
            <p:ph idx="1"/>
          </p:nvPr>
        </p:nvSpPr>
        <p:spPr/>
        <p:txBody>
          <a:bodyPr/>
          <a:lstStyle/>
          <a:p>
            <a:pPr marL="457063" indent="-457063">
              <a:buAutoNum type="arabicPeriod" startAt="6"/>
            </a:pPr>
            <a:r>
              <a:rPr lang="en-US"/>
              <a:t>Courts will consider all the circumstances when assessing “reasonable commercial standards”.</a:t>
            </a:r>
          </a:p>
          <a:p>
            <a:pPr marL="457063" indent="-457063">
              <a:buAutoNum type="arabicPeriod" startAt="6"/>
            </a:pPr>
            <a:r>
              <a:rPr lang="en-US"/>
              <a:t>For all practical purposes, the franchise-specific statutory duty of fair dealing gives rise to largely the same obligations as the duty of good faith in Canadian contract law.</a:t>
            </a:r>
          </a:p>
        </p:txBody>
      </p:sp>
      <p:sp>
        <p:nvSpPr>
          <p:cNvPr id="4" name="Title 3">
            <a:extLst>
              <a:ext uri="{FF2B5EF4-FFF2-40B4-BE49-F238E27FC236}">
                <a16:creationId xmlns:a16="http://schemas.microsoft.com/office/drawing/2014/main" id="{AF618096-C6B2-8735-2E55-33E435C0E1B0}"/>
              </a:ext>
            </a:extLst>
          </p:cNvPr>
          <p:cNvSpPr>
            <a:spLocks noGrp="1"/>
          </p:cNvSpPr>
          <p:nvPr>
            <p:ph type="title"/>
          </p:nvPr>
        </p:nvSpPr>
        <p:spPr/>
        <p:txBody>
          <a:bodyPr/>
          <a:lstStyle/>
          <a:p>
            <a:r>
              <a:rPr lang="en-US" sz="2799" b="1">
                <a:effectLst/>
                <a:latin typeface="Calibri" panose="020F0502020204030204" pitchFamily="34" charset="0"/>
                <a:ea typeface="Times New Roman" panose="02020603050405020304" pitchFamily="18" charset="0"/>
              </a:rPr>
              <a:t>Preliminary Points and General Principles</a:t>
            </a:r>
            <a:endParaRPr lang="en-US"/>
          </a:p>
        </p:txBody>
      </p:sp>
    </p:spTree>
    <p:extLst>
      <p:ext uri="{BB962C8B-B14F-4D97-AF65-F5344CB8AC3E}">
        <p14:creationId xmlns:p14="http://schemas.microsoft.com/office/powerpoint/2010/main" val="1494285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47E66F-35E7-638D-8ED6-864E3639C907}"/>
              </a:ext>
            </a:extLst>
          </p:cNvPr>
          <p:cNvSpPr>
            <a:spLocks noGrp="1"/>
          </p:cNvSpPr>
          <p:nvPr>
            <p:ph type="sldNum" sz="quarter" idx="10"/>
          </p:nvPr>
        </p:nvSpPr>
        <p:spPr/>
        <p:txBody>
          <a:bodyPr/>
          <a:lstStyle/>
          <a:p>
            <a:fld id="{88C8DA7D-44E2-4736-A164-25A03E3A0D85}" type="slidenum">
              <a:rPr lang="en-US" smtClean="0"/>
              <a:t>45</a:t>
            </a:fld>
            <a:endParaRPr lang="en-US"/>
          </a:p>
        </p:txBody>
      </p:sp>
      <p:sp>
        <p:nvSpPr>
          <p:cNvPr id="3" name="Content Placeholder 2">
            <a:extLst>
              <a:ext uri="{FF2B5EF4-FFF2-40B4-BE49-F238E27FC236}">
                <a16:creationId xmlns:a16="http://schemas.microsoft.com/office/drawing/2014/main" id="{7EA0A9C7-38DC-F405-4A58-EE6694CA9601}"/>
              </a:ext>
            </a:extLst>
          </p:cNvPr>
          <p:cNvSpPr>
            <a:spLocks noGrp="1"/>
          </p:cNvSpPr>
          <p:nvPr>
            <p:ph idx="1"/>
          </p:nvPr>
        </p:nvSpPr>
        <p:spPr/>
        <p:txBody>
          <a:bodyPr/>
          <a:lstStyle/>
          <a:p>
            <a:r>
              <a:rPr lang="en-US"/>
              <a:t>Highly context and fact-specific.</a:t>
            </a:r>
          </a:p>
          <a:p>
            <a:r>
              <a:rPr lang="en-US"/>
              <a:t>In practice, the duty is more onerous on franchisors.</a:t>
            </a:r>
          </a:p>
          <a:p>
            <a:r>
              <a:rPr lang="en-US"/>
              <a:t>Bad faith and unfair dealing claims frequently arise in the context of disclosure, franchise termination and non-renewal, refusals to consent to franchisee transfers and other contexts.</a:t>
            </a:r>
          </a:p>
          <a:p>
            <a:pPr marL="0" indent="0">
              <a:buNone/>
            </a:pPr>
            <a:endParaRPr lang="en-US"/>
          </a:p>
          <a:p>
            <a:endParaRPr lang="en-US"/>
          </a:p>
          <a:p>
            <a:endParaRPr lang="en-US"/>
          </a:p>
        </p:txBody>
      </p:sp>
      <p:sp>
        <p:nvSpPr>
          <p:cNvPr id="4" name="Title 3">
            <a:extLst>
              <a:ext uri="{FF2B5EF4-FFF2-40B4-BE49-F238E27FC236}">
                <a16:creationId xmlns:a16="http://schemas.microsoft.com/office/drawing/2014/main" id="{3963DFCC-81BB-2007-B231-1FB8394C7B5A}"/>
              </a:ext>
            </a:extLst>
          </p:cNvPr>
          <p:cNvSpPr>
            <a:spLocks noGrp="1"/>
          </p:cNvSpPr>
          <p:nvPr>
            <p:ph type="title"/>
          </p:nvPr>
        </p:nvSpPr>
        <p:spPr>
          <a:xfrm>
            <a:off x="837981" y="1084827"/>
            <a:ext cx="10512862" cy="111509"/>
          </a:xfrm>
        </p:spPr>
        <p:txBody>
          <a:bodyPr>
            <a:normAutofit fontScale="90000"/>
          </a:bodyPr>
          <a:lstStyle/>
          <a:p>
            <a:pPr marL="0" marR="0" lvl="0" indent="0">
              <a:spcBef>
                <a:spcPct val="0"/>
              </a:spcBef>
              <a:spcAft>
                <a:spcPct val="0"/>
              </a:spcAft>
            </a:pPr>
            <a:r>
              <a:rPr lang="en-US" sz="3100" b="1">
                <a:effectLst/>
                <a:latin typeface="Calibri" panose="020F0502020204030204" pitchFamily="34" charset="0"/>
                <a:ea typeface="Times New Roman" panose="02020603050405020304" pitchFamily="18" charset="0"/>
              </a:rPr>
              <a:t>Content of the Duty of Fair Dealing</a:t>
            </a:r>
            <a:br>
              <a:rPr lang="en-US" sz="2799">
                <a:effectLst/>
                <a:latin typeface="Calibri" panose="020F0502020204030204" pitchFamily="34" charset="0"/>
                <a:ea typeface="Calibri" panose="020F0502020204030204" pitchFamily="34" charset="0"/>
              </a:rPr>
            </a:br>
            <a:r>
              <a:rPr lang="en-US" sz="2799">
                <a:effectLst/>
                <a:latin typeface="Calibri" panose="020F0502020204030204" pitchFamily="34" charset="0"/>
                <a:ea typeface="Calibri" panose="020F0502020204030204" pitchFamily="34" charset="0"/>
              </a:rPr>
              <a:t> </a:t>
            </a:r>
            <a:br>
              <a:rPr lang="en-US" sz="2799">
                <a:effectLst/>
                <a:latin typeface="Calibri" panose="020F0502020204030204" pitchFamily="34" charset="0"/>
                <a:ea typeface="Calibri" panose="020F0502020204030204" pitchFamily="34" charset="0"/>
              </a:rPr>
            </a:br>
            <a:endParaRPr lang="en-US"/>
          </a:p>
        </p:txBody>
      </p:sp>
    </p:spTree>
    <p:extLst>
      <p:ext uri="{BB962C8B-B14F-4D97-AF65-F5344CB8AC3E}">
        <p14:creationId xmlns:p14="http://schemas.microsoft.com/office/powerpoint/2010/main" val="3713814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B5A3F-FB46-35AD-6388-25686745E17D}"/>
              </a:ext>
            </a:extLst>
          </p:cNvPr>
          <p:cNvSpPr>
            <a:spLocks noGrp="1"/>
          </p:cNvSpPr>
          <p:nvPr>
            <p:ph type="sldNum" sz="quarter" idx="10"/>
          </p:nvPr>
        </p:nvSpPr>
        <p:spPr/>
        <p:txBody>
          <a:bodyPr/>
          <a:lstStyle/>
          <a:p>
            <a:fld id="{88C8DA7D-44E2-4736-A164-25A03E3A0D85}" type="slidenum">
              <a:rPr lang="en-US" smtClean="0"/>
              <a:t>46</a:t>
            </a:fld>
            <a:endParaRPr lang="en-US"/>
          </a:p>
        </p:txBody>
      </p:sp>
      <p:sp>
        <p:nvSpPr>
          <p:cNvPr id="3" name="Content Placeholder 2">
            <a:extLst>
              <a:ext uri="{FF2B5EF4-FFF2-40B4-BE49-F238E27FC236}">
                <a16:creationId xmlns:a16="http://schemas.microsoft.com/office/drawing/2014/main" id="{DF8CED56-6080-F2B9-6F3B-2075241C5545}"/>
              </a:ext>
            </a:extLst>
          </p:cNvPr>
          <p:cNvSpPr>
            <a:spLocks noGrp="1"/>
          </p:cNvSpPr>
          <p:nvPr>
            <p:ph idx="1"/>
          </p:nvPr>
        </p:nvSpPr>
        <p:spPr/>
        <p:txBody>
          <a:bodyPr>
            <a:normAutofit fontScale="92500" lnSpcReduction="10000"/>
          </a:bodyPr>
          <a:lstStyle/>
          <a:p>
            <a:pPr marL="457200" marR="0" indent="-457200">
              <a:spcBef>
                <a:spcPct val="0"/>
              </a:spcBef>
              <a:spcAft>
                <a:spcPct val="0"/>
              </a:spcAft>
            </a:pPr>
            <a:r>
              <a:rPr lang="en-US" sz="2200">
                <a:effectLst/>
                <a:latin typeface="Calibri" panose="020F0502020204030204" pitchFamily="34" charset="0"/>
                <a:ea typeface="Calibri" panose="020F0502020204030204" pitchFamily="34" charset="0"/>
              </a:rPr>
              <a:t>Must exercise powers under the franchise agreement in good faith and with due regard to the interests of the franchisee.</a:t>
            </a:r>
          </a:p>
          <a:p>
            <a:pPr marL="0" marR="0" indent="457063">
              <a:spcBef>
                <a:spcPct val="0"/>
              </a:spcBef>
              <a:spcAft>
                <a:spcPct val="0"/>
              </a:spcAft>
            </a:pPr>
            <a:r>
              <a:rPr lang="en-US" sz="2200">
                <a:effectLst/>
                <a:latin typeface="Calibri" panose="020F0502020204030204" pitchFamily="34" charset="0"/>
                <a:ea typeface="Calibri" panose="020F0502020204030204" pitchFamily="34" charset="0"/>
              </a:rPr>
              <a:t>Must observe standards of honesty, fairness and reasonableness.</a:t>
            </a:r>
          </a:p>
          <a:p>
            <a:pPr marL="0" marR="0" indent="457063">
              <a:spcBef>
                <a:spcPct val="0"/>
              </a:spcBef>
              <a:spcAft>
                <a:spcPct val="0"/>
              </a:spcAft>
            </a:pPr>
            <a:r>
              <a:rPr lang="en-US" sz="2200">
                <a:effectLst/>
                <a:latin typeface="Calibri" panose="020F0502020204030204" pitchFamily="34" charset="0"/>
                <a:ea typeface="Calibri" panose="020F0502020204030204" pitchFamily="34" charset="0"/>
              </a:rPr>
              <a:t>Must not act in a way that “eviscerates or defeats the objectives of the agreement”.</a:t>
            </a:r>
          </a:p>
          <a:p>
            <a:pPr marL="457200" marR="0" indent="-457200">
              <a:spcBef>
                <a:spcPct val="0"/>
              </a:spcBef>
              <a:spcAft>
                <a:spcPct val="0"/>
              </a:spcAft>
            </a:pPr>
            <a:r>
              <a:rPr lang="en-US" sz="2200">
                <a:latin typeface="Calibri" panose="020F0502020204030204" pitchFamily="34" charset="0"/>
                <a:ea typeface="Calibri" panose="020F0502020204030204" pitchFamily="34" charset="0"/>
              </a:rPr>
              <a:t>Must</a:t>
            </a:r>
            <a:r>
              <a:rPr lang="en-US" sz="2200">
                <a:effectLst/>
                <a:latin typeface="Calibri" panose="020F0502020204030204" pitchFamily="34" charset="0"/>
                <a:ea typeface="Calibri" panose="020F0502020204030204" pitchFamily="34" charset="0"/>
              </a:rPr>
              <a:t> not substantially nullify the benefit contracted for, or cause significant harm to, your counterparty contrary to the original purpose and expectation of the parties. </a:t>
            </a:r>
          </a:p>
          <a:p>
            <a:pPr marL="457200" marR="0" indent="-457200">
              <a:spcBef>
                <a:spcPct val="0"/>
              </a:spcBef>
              <a:spcAft>
                <a:spcPct val="0"/>
              </a:spcAft>
            </a:pPr>
            <a:r>
              <a:rPr lang="en-US" sz="2200">
                <a:effectLst/>
                <a:latin typeface="Calibri" panose="020F0502020204030204" pitchFamily="34" charset="0"/>
                <a:ea typeface="Calibri" panose="020F0502020204030204" pitchFamily="34" charset="0"/>
              </a:rPr>
              <a:t> Must exercise d</a:t>
            </a:r>
            <a:r>
              <a:rPr lang="en-US" sz="2200">
                <a:latin typeface="Calibri" panose="020F0502020204030204" pitchFamily="34" charset="0"/>
                <a:ea typeface="Calibri" panose="020F0502020204030204" pitchFamily="34" charset="0"/>
              </a:rPr>
              <a:t>iscretionary contractual powers </a:t>
            </a:r>
            <a:r>
              <a:rPr lang="en-US" sz="2200">
                <a:effectLst/>
                <a:latin typeface="Calibri" panose="020F0502020204030204" pitchFamily="34" charset="0"/>
                <a:ea typeface="Calibri" panose="020F0502020204030204" pitchFamily="34" charset="0"/>
              </a:rPr>
              <a:t>“reasonably and with proper motive” and not “arbitrarily, capriciously, or in a manner inconsistent with the reasonable expectations of the parties”. </a:t>
            </a:r>
          </a:p>
          <a:p>
            <a:pPr marL="457200" marR="0" indent="-457200">
              <a:spcBef>
                <a:spcPct val="0"/>
              </a:spcBef>
              <a:spcAft>
                <a:spcPct val="0"/>
              </a:spcAft>
            </a:pPr>
            <a:r>
              <a:rPr lang="en-US" sz="2200">
                <a:latin typeface="Calibri" panose="020F0502020204030204" pitchFamily="34" charset="0"/>
                <a:ea typeface="Calibri" panose="020F0502020204030204" pitchFamily="34" charset="0"/>
              </a:rPr>
              <a:t>May act in self-interested manner but in doing so must have regard for the counterparty’s legitimate interests.</a:t>
            </a:r>
          </a:p>
          <a:p>
            <a:pPr marL="0" marR="0" indent="457063">
              <a:spcBef>
                <a:spcPct val="0"/>
              </a:spcBef>
              <a:spcAft>
                <a:spcPct val="0"/>
              </a:spcAft>
            </a:pPr>
            <a:endParaRPr lang="en-US">
              <a:latin typeface="Calibri" panose="020F0502020204030204" pitchFamily="34" charset="0"/>
              <a:ea typeface="Calibri" panose="020F0502020204030204" pitchFamily="34" charset="0"/>
            </a:endParaRPr>
          </a:p>
          <a:p>
            <a:pPr marL="0" marR="0" indent="0">
              <a:spcBef>
                <a:spcPct val="0"/>
              </a:spcBef>
              <a:spcAft>
                <a:spcPct val="0"/>
              </a:spcAft>
              <a:buNone/>
            </a:pPr>
            <a:r>
              <a:rPr lang="en-US" sz="1400" i="1">
                <a:effectLst/>
                <a:latin typeface="Calibri" panose="020F0502020204030204" pitchFamily="34" charset="0"/>
                <a:ea typeface="Times New Roman" panose="02020603050405020304" pitchFamily="18" charset="0"/>
              </a:rPr>
              <a:t>Fairview Donut Inc v The TDL Group Corp</a:t>
            </a:r>
            <a:r>
              <a:rPr lang="en-US" sz="1400" i="1">
                <a:latin typeface="Calibri" panose="020F0502020204030204" pitchFamily="34" charset="0"/>
                <a:ea typeface="Times New Roman" panose="02020603050405020304" pitchFamily="18" charset="0"/>
              </a:rPr>
              <a:t>,</a:t>
            </a:r>
            <a:r>
              <a:rPr lang="en-US" sz="1400">
                <a:effectLst/>
                <a:latin typeface="Calibri" panose="020F0502020204030204" pitchFamily="34" charset="0"/>
                <a:ea typeface="Times New Roman" panose="02020603050405020304" pitchFamily="18" charset="0"/>
              </a:rPr>
              <a:t> 2012 ONCA 867</a:t>
            </a:r>
            <a:endParaRPr lang="en-US" sz="1400"/>
          </a:p>
        </p:txBody>
      </p:sp>
      <p:sp>
        <p:nvSpPr>
          <p:cNvPr id="4" name="Title 3">
            <a:extLst>
              <a:ext uri="{FF2B5EF4-FFF2-40B4-BE49-F238E27FC236}">
                <a16:creationId xmlns:a16="http://schemas.microsoft.com/office/drawing/2014/main" id="{900570DE-C53B-D73E-AC3B-4CFED51F4CEF}"/>
              </a:ext>
            </a:extLst>
          </p:cNvPr>
          <p:cNvSpPr>
            <a:spLocks noGrp="1"/>
          </p:cNvSpPr>
          <p:nvPr>
            <p:ph type="title"/>
          </p:nvPr>
        </p:nvSpPr>
        <p:spPr/>
        <p:txBody>
          <a:bodyPr/>
          <a:lstStyle/>
          <a:p>
            <a:r>
              <a:rPr lang="en-US" sz="2799" b="1">
                <a:effectLst/>
                <a:latin typeface="Calibri" panose="020F0502020204030204" pitchFamily="34" charset="0"/>
                <a:ea typeface="Times New Roman" panose="02020603050405020304" pitchFamily="18" charset="0"/>
              </a:rPr>
              <a:t>Content of the Duty of Fair Dealing</a:t>
            </a:r>
            <a:endParaRPr lang="en-US"/>
          </a:p>
        </p:txBody>
      </p:sp>
    </p:spTree>
    <p:extLst>
      <p:ext uri="{BB962C8B-B14F-4D97-AF65-F5344CB8AC3E}">
        <p14:creationId xmlns:p14="http://schemas.microsoft.com/office/powerpoint/2010/main" val="215129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D20723-6688-D039-7657-7598288C1C37}"/>
              </a:ext>
            </a:extLst>
          </p:cNvPr>
          <p:cNvSpPr>
            <a:spLocks noGrp="1"/>
          </p:cNvSpPr>
          <p:nvPr>
            <p:ph type="sldNum" sz="quarter" idx="10"/>
          </p:nvPr>
        </p:nvSpPr>
        <p:spPr/>
        <p:txBody>
          <a:bodyPr/>
          <a:lstStyle/>
          <a:p>
            <a:fld id="{88C8DA7D-44E2-4736-A164-25A03E3A0D85}" type="slidenum">
              <a:rPr lang="en-US" smtClean="0"/>
              <a:t>47</a:t>
            </a:fld>
            <a:endParaRPr lang="en-US"/>
          </a:p>
        </p:txBody>
      </p:sp>
      <p:sp>
        <p:nvSpPr>
          <p:cNvPr id="3" name="Content Placeholder 2">
            <a:extLst>
              <a:ext uri="{FF2B5EF4-FFF2-40B4-BE49-F238E27FC236}">
                <a16:creationId xmlns:a16="http://schemas.microsoft.com/office/drawing/2014/main" id="{8409E897-DD56-6445-65F2-B222A5FB39A1}"/>
              </a:ext>
            </a:extLst>
          </p:cNvPr>
          <p:cNvSpPr>
            <a:spLocks noGrp="1"/>
          </p:cNvSpPr>
          <p:nvPr>
            <p:ph idx="1"/>
          </p:nvPr>
        </p:nvSpPr>
        <p:spPr/>
        <p:txBody>
          <a:bodyPr>
            <a:normAutofit fontScale="77500" lnSpcReduction="20000"/>
          </a:bodyPr>
          <a:lstStyle/>
          <a:p>
            <a:pPr marL="457063" marR="0">
              <a:spcBef>
                <a:spcPct val="0"/>
              </a:spcBef>
              <a:spcAft>
                <a:spcPct val="0"/>
              </a:spcAft>
            </a:pPr>
            <a:r>
              <a:rPr lang="en-US">
                <a:effectLst/>
                <a:latin typeface="Calibri" panose="020F0502020204030204" pitchFamily="34" charset="0"/>
                <a:ea typeface="Calibri" panose="020F0502020204030204" pitchFamily="34" charset="0"/>
              </a:rPr>
              <a:t>Supplying </a:t>
            </a:r>
            <a:r>
              <a:rPr lang="en-US">
                <a:latin typeface="Calibri" panose="020F0502020204030204" pitchFamily="34" charset="0"/>
                <a:ea typeface="Times New Roman" panose="02020603050405020304" pitchFamily="18" charset="0"/>
              </a:rPr>
              <a:t>a competitor with product within the franchisee’s territory that eventually put the franchisee out of business</a:t>
            </a:r>
          </a:p>
          <a:p>
            <a:pPr marL="457063" marR="0">
              <a:spcBef>
                <a:spcPct val="0"/>
              </a:spcBef>
              <a:spcAft>
                <a:spcPct val="0"/>
              </a:spcAft>
            </a:pPr>
            <a:r>
              <a:rPr lang="en-US">
                <a:effectLst/>
                <a:latin typeface="Calibri" panose="020F0502020204030204" pitchFamily="34" charset="0"/>
                <a:ea typeface="Times New Roman" panose="02020603050405020304" pitchFamily="18" charset="0"/>
              </a:rPr>
              <a:t>Exercising an express contractual right of termination arbitrarily or for collateral, ulterior motives</a:t>
            </a:r>
            <a:endParaRPr lang="en-US">
              <a:effectLst/>
              <a:latin typeface="Calibri" panose="020F0502020204030204" pitchFamily="34" charset="0"/>
              <a:ea typeface="Calibri" panose="020F0502020204030204" pitchFamily="34" charset="0"/>
            </a:endParaRPr>
          </a:p>
          <a:p>
            <a:pPr marL="457063" marR="0">
              <a:spcBef>
                <a:spcPct val="0"/>
              </a:spcBef>
              <a:spcAft>
                <a:spcPct val="0"/>
              </a:spcAft>
            </a:pPr>
            <a:r>
              <a:rPr lang="en-US">
                <a:effectLst/>
                <a:latin typeface="Calibri" panose="020F0502020204030204" pitchFamily="34" charset="0"/>
                <a:ea typeface="Times New Roman" panose="02020603050405020304" pitchFamily="18" charset="0"/>
              </a:rPr>
              <a:t>Refusing to provide a right of first refusal on a nearby location to a franchisee who wanted to relocate, and instead awarding the location to a new franchisee</a:t>
            </a:r>
            <a:endParaRPr lang="en-US">
              <a:effectLst/>
              <a:latin typeface="Calibri" panose="020F0502020204030204" pitchFamily="34" charset="0"/>
              <a:ea typeface="Calibri" panose="020F0502020204030204" pitchFamily="34" charset="0"/>
            </a:endParaRPr>
          </a:p>
          <a:p>
            <a:pPr marL="457063" marR="0">
              <a:spcBef>
                <a:spcPct val="0"/>
              </a:spcBef>
              <a:spcAft>
                <a:spcPct val="0"/>
              </a:spcAft>
            </a:pPr>
            <a:r>
              <a:rPr lang="en-US">
                <a:effectLst/>
                <a:latin typeface="Calibri" panose="020F0502020204030204" pitchFamily="34" charset="0"/>
                <a:ea typeface="Times New Roman" panose="02020603050405020304" pitchFamily="18" charset="0"/>
              </a:rPr>
              <a:t>Knowingly misrepresenting the terms of the franchise agreement</a:t>
            </a:r>
            <a:endParaRPr lang="en-US">
              <a:effectLst/>
              <a:latin typeface="Calibri" panose="020F0502020204030204" pitchFamily="34" charset="0"/>
              <a:ea typeface="Calibri" panose="020F0502020204030204" pitchFamily="34" charset="0"/>
            </a:endParaRPr>
          </a:p>
          <a:p>
            <a:pPr marL="457063" marR="0">
              <a:spcBef>
                <a:spcPct val="0"/>
              </a:spcBef>
              <a:spcAft>
                <a:spcPct val="0"/>
              </a:spcAft>
            </a:pPr>
            <a:r>
              <a:rPr lang="en-US">
                <a:effectLst/>
                <a:latin typeface="Calibri" panose="020F0502020204030204" pitchFamily="34" charset="0"/>
                <a:ea typeface="Times New Roman" panose="02020603050405020304" pitchFamily="18" charset="0"/>
              </a:rPr>
              <a:t>Failing to give the proper amount of notice of termination as required by the franchise agreement</a:t>
            </a:r>
            <a:endParaRPr lang="en-US">
              <a:effectLst/>
              <a:latin typeface="Calibri" panose="020F0502020204030204" pitchFamily="34" charset="0"/>
              <a:ea typeface="Calibri" panose="020F0502020204030204" pitchFamily="34" charset="0"/>
            </a:endParaRPr>
          </a:p>
          <a:p>
            <a:pPr marL="457063" marR="0">
              <a:spcBef>
                <a:spcPct val="0"/>
              </a:spcBef>
              <a:spcAft>
                <a:spcPct val="0"/>
              </a:spcAft>
            </a:pPr>
            <a:r>
              <a:rPr lang="en-US">
                <a:effectLst/>
                <a:latin typeface="Calibri" panose="020F0502020204030204" pitchFamily="34" charset="0"/>
                <a:ea typeface="Times New Roman" panose="02020603050405020304" pitchFamily="18" charset="0"/>
              </a:rPr>
              <a:t>Withholding information from a franchisee and failing to respond promptly to inquiries</a:t>
            </a:r>
          </a:p>
          <a:p>
            <a:pPr marL="457063" marR="0">
              <a:spcBef>
                <a:spcPct val="0"/>
              </a:spcBef>
              <a:spcAft>
                <a:spcPct val="0"/>
              </a:spcAft>
            </a:pPr>
            <a:r>
              <a:rPr lang="en-US">
                <a:effectLst/>
                <a:latin typeface="Calibri" panose="020F0502020204030204" pitchFamily="34" charset="0"/>
                <a:ea typeface="Times New Roman" panose="02020603050405020304" pitchFamily="18" charset="0"/>
              </a:rPr>
              <a:t>Failing to provide adequate disclosure on the renewal or extension of a franchise agreement when there has been a material change</a:t>
            </a:r>
            <a:endParaRPr lang="en-US">
              <a:effectLst/>
              <a:latin typeface="Calibri" panose="020F0502020204030204" pitchFamily="34" charset="0"/>
              <a:ea typeface="Calibri" panose="020F0502020204030204" pitchFamily="34" charset="0"/>
            </a:endParaRPr>
          </a:p>
          <a:p>
            <a:pPr marL="457063" marR="0">
              <a:spcBef>
                <a:spcPct val="0"/>
              </a:spcBef>
              <a:spcAft>
                <a:spcPct val="0"/>
              </a:spcAft>
            </a:pPr>
            <a:r>
              <a:rPr lang="en-US">
                <a:effectLst/>
                <a:latin typeface="Calibri" panose="020F0502020204030204" pitchFamily="34" charset="0"/>
                <a:ea typeface="Times New Roman" panose="02020603050405020304" pitchFamily="18" charset="0"/>
              </a:rPr>
              <a:t>Failing to take reasonable measures to protect and enhance the brand</a:t>
            </a:r>
            <a:endParaRPr lang="en-US" sz="1100">
              <a:effectLst/>
              <a:latin typeface="Calibri" panose="020F0502020204030204" pitchFamily="34" charset="0"/>
              <a:ea typeface="Calibri" panose="020F0502020204030204" pitchFamily="34" charset="0"/>
            </a:endParaRPr>
          </a:p>
          <a:p>
            <a:endParaRPr lang="en-US"/>
          </a:p>
        </p:txBody>
      </p:sp>
      <p:sp>
        <p:nvSpPr>
          <p:cNvPr id="4" name="Title 3">
            <a:extLst>
              <a:ext uri="{FF2B5EF4-FFF2-40B4-BE49-F238E27FC236}">
                <a16:creationId xmlns:a16="http://schemas.microsoft.com/office/drawing/2014/main" id="{DE9DF0C8-88EA-9377-8302-89403A1CA1A6}"/>
              </a:ext>
            </a:extLst>
          </p:cNvPr>
          <p:cNvSpPr>
            <a:spLocks noGrp="1"/>
          </p:cNvSpPr>
          <p:nvPr>
            <p:ph type="title"/>
          </p:nvPr>
        </p:nvSpPr>
        <p:spPr/>
        <p:txBody>
          <a:bodyPr/>
          <a:lstStyle/>
          <a:p>
            <a:r>
              <a:rPr lang="en-US" sz="2799" b="1">
                <a:effectLst/>
                <a:latin typeface="Calibri" panose="020F0502020204030204" pitchFamily="34" charset="0"/>
                <a:ea typeface="Times New Roman" panose="02020603050405020304" pitchFamily="18" charset="0"/>
              </a:rPr>
              <a:t>Examples of Breaches of the Duty of Fair Dealing</a:t>
            </a:r>
            <a:endParaRPr lang="en-US"/>
          </a:p>
        </p:txBody>
      </p:sp>
    </p:spTree>
    <p:extLst>
      <p:ext uri="{BB962C8B-B14F-4D97-AF65-F5344CB8AC3E}">
        <p14:creationId xmlns:p14="http://schemas.microsoft.com/office/powerpoint/2010/main" val="1041304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924E2-B2CB-B107-2474-3FE7A69F0925}"/>
              </a:ext>
            </a:extLst>
          </p:cNvPr>
          <p:cNvSpPr>
            <a:spLocks noGrp="1"/>
          </p:cNvSpPr>
          <p:nvPr>
            <p:ph type="sldNum" sz="quarter" idx="10"/>
          </p:nvPr>
        </p:nvSpPr>
        <p:spPr/>
        <p:txBody>
          <a:bodyPr/>
          <a:lstStyle/>
          <a:p>
            <a:fld id="{88C8DA7D-44E2-4736-A164-25A03E3A0D85}" type="slidenum">
              <a:rPr lang="en-US" smtClean="0"/>
              <a:t>48</a:t>
            </a:fld>
            <a:endParaRPr lang="en-US"/>
          </a:p>
        </p:txBody>
      </p:sp>
      <p:sp>
        <p:nvSpPr>
          <p:cNvPr id="3" name="Content Placeholder 2">
            <a:extLst>
              <a:ext uri="{FF2B5EF4-FFF2-40B4-BE49-F238E27FC236}">
                <a16:creationId xmlns:a16="http://schemas.microsoft.com/office/drawing/2014/main" id="{04C3613D-C0A8-0684-ADC6-0D1E314B3E6F}"/>
              </a:ext>
            </a:extLst>
          </p:cNvPr>
          <p:cNvSpPr>
            <a:spLocks noGrp="1"/>
          </p:cNvSpPr>
          <p:nvPr>
            <p:ph idx="1"/>
          </p:nvPr>
        </p:nvSpPr>
        <p:spPr/>
        <p:txBody>
          <a:bodyPr/>
          <a:lstStyle/>
          <a:p>
            <a:r>
              <a:rPr lang="en-US" sz="1999">
                <a:effectLst/>
                <a:latin typeface="Calibri" panose="020F0502020204030204" pitchFamily="34" charset="0"/>
                <a:ea typeface="Times New Roman" panose="02020603050405020304" pitchFamily="18" charset="0"/>
              </a:rPr>
              <a:t>A franchisor who chose not to renew a franchise agreement that contained no renewal clause</a:t>
            </a:r>
          </a:p>
          <a:p>
            <a:r>
              <a:rPr lang="en-US" sz="1999">
                <a:effectLst/>
                <a:latin typeface="Calibri" panose="020F0502020204030204" pitchFamily="34" charset="0"/>
                <a:ea typeface="Times New Roman" panose="02020603050405020304" pitchFamily="18" charset="0"/>
              </a:rPr>
              <a:t>A franchisor refused to waive royalty payments to which it was expressly entitled under the franchise agreement</a:t>
            </a:r>
          </a:p>
          <a:p>
            <a:r>
              <a:rPr lang="en-US" sz="1999">
                <a:effectLst/>
                <a:latin typeface="Calibri" panose="020F0502020204030204" pitchFamily="34" charset="0"/>
                <a:ea typeface="Times New Roman" panose="02020603050405020304" pitchFamily="18" charset="0"/>
              </a:rPr>
              <a:t>A franchisor who imposes system changes that were expressly authorized by the franchise agreement in circumstances where it considered the interests of its franchisees</a:t>
            </a:r>
          </a:p>
          <a:p>
            <a:r>
              <a:rPr lang="en-US" sz="1999">
                <a:effectLst/>
                <a:latin typeface="Calibri" panose="020F0502020204030204" pitchFamily="34" charset="0"/>
                <a:ea typeface="Times New Roman" panose="02020603050405020304" pitchFamily="18" charset="0"/>
              </a:rPr>
              <a:t>When a financially distressed franchisor terminates numerous franchisees for valid economic reasons</a:t>
            </a:r>
            <a:endParaRPr lang="en-US">
              <a:latin typeface="Calibri" panose="020F0502020204030204" pitchFamily="34" charset="0"/>
              <a:ea typeface="Times New Roman" panose="02020603050405020304" pitchFamily="18" charset="0"/>
            </a:endParaRPr>
          </a:p>
          <a:p>
            <a:endParaRPr lang="en-US" sz="1999">
              <a:effectLst/>
              <a:latin typeface="Calibri" panose="020F0502020204030204" pitchFamily="34" charset="0"/>
              <a:ea typeface="Times New Roman" panose="02020603050405020304" pitchFamily="18" charset="0"/>
            </a:endParaRPr>
          </a:p>
          <a:p>
            <a:endParaRPr lang="en-US"/>
          </a:p>
        </p:txBody>
      </p:sp>
      <p:sp>
        <p:nvSpPr>
          <p:cNvPr id="4" name="Title 3">
            <a:extLst>
              <a:ext uri="{FF2B5EF4-FFF2-40B4-BE49-F238E27FC236}">
                <a16:creationId xmlns:a16="http://schemas.microsoft.com/office/drawing/2014/main" id="{8814033B-7C14-C8F1-9149-A9A24D49CBB3}"/>
              </a:ext>
            </a:extLst>
          </p:cNvPr>
          <p:cNvSpPr>
            <a:spLocks noGrp="1"/>
          </p:cNvSpPr>
          <p:nvPr>
            <p:ph type="title"/>
          </p:nvPr>
        </p:nvSpPr>
        <p:spPr/>
        <p:txBody>
          <a:bodyPr/>
          <a:lstStyle/>
          <a:p>
            <a:r>
              <a:rPr lang="en-US" sz="2799" b="1">
                <a:effectLst/>
                <a:latin typeface="Calibri" panose="020F0502020204030204" pitchFamily="34" charset="0"/>
                <a:ea typeface="Times New Roman" panose="02020603050405020304" pitchFamily="18" charset="0"/>
              </a:rPr>
              <a:t>Examples Where There is No Breach of the Duty</a:t>
            </a:r>
            <a:endParaRPr lang="en-US"/>
          </a:p>
        </p:txBody>
      </p:sp>
    </p:spTree>
    <p:extLst>
      <p:ext uri="{BB962C8B-B14F-4D97-AF65-F5344CB8AC3E}">
        <p14:creationId xmlns:p14="http://schemas.microsoft.com/office/powerpoint/2010/main" val="276223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3" y="1981200"/>
            <a:ext cx="2590800" cy="762000"/>
          </a:xfrm>
        </p:spPr>
        <p:txBody>
          <a:bodyPr>
            <a:normAutofit/>
          </a:bodyPr>
          <a:lstStyle/>
          <a:p>
            <a:r>
              <a:rPr lang="en-US" sz="3600" b="1">
                <a:solidFill>
                  <a:srgbClr val="24658D"/>
                </a:solidFill>
              </a:rPr>
              <a:t>Thank you.</a:t>
            </a:r>
          </a:p>
        </p:txBody>
      </p:sp>
      <p:grpSp>
        <p:nvGrpSpPr>
          <p:cNvPr id="31" name="Group 30">
            <a:extLst>
              <a:ext uri="{FF2B5EF4-FFF2-40B4-BE49-F238E27FC236}">
                <a16:creationId xmlns:a16="http://schemas.microsoft.com/office/drawing/2014/main" id="{B4C0E835-F7DB-FF6D-834F-1ACBA094FD30}"/>
              </a:ext>
            </a:extLst>
          </p:cNvPr>
          <p:cNvGrpSpPr/>
          <p:nvPr/>
        </p:nvGrpSpPr>
        <p:grpSpPr>
          <a:xfrm>
            <a:off x="8652826" y="228600"/>
            <a:ext cx="3532188" cy="3035897"/>
            <a:chOff x="8652826" y="228600"/>
            <a:chExt cx="3532188" cy="3035897"/>
          </a:xfrm>
        </p:grpSpPr>
        <p:pic>
          <p:nvPicPr>
            <p:cNvPr id="12" name="Picture 11">
              <a:extLst>
                <a:ext uri="{FF2B5EF4-FFF2-40B4-BE49-F238E27FC236}">
                  <a16:creationId xmlns:a16="http://schemas.microsoft.com/office/drawing/2014/main" id="{4422333E-4738-AB22-415E-E0DB7C27E465}"/>
                </a:ext>
              </a:extLst>
            </p:cNvPr>
            <p:cNvPicPr>
              <a:picLocks noChangeAspect="1"/>
            </p:cNvPicPr>
            <p:nvPr/>
          </p:nvPicPr>
          <p:blipFill>
            <a:blip r:embed="rId3"/>
            <a:srcRect/>
            <a:stretch>
              <a:fillRect/>
            </a:stretch>
          </p:blipFill>
          <p:spPr>
            <a:xfrm>
              <a:off x="9558940" y="228600"/>
              <a:ext cx="1496708" cy="2015370"/>
            </a:xfrm>
            <a:prstGeom prst="rect">
              <a:avLst/>
            </a:prstGeom>
          </p:spPr>
        </p:pic>
        <p:sp>
          <p:nvSpPr>
            <p:cNvPr id="13" name="TextBox 12">
              <a:extLst>
                <a:ext uri="{FF2B5EF4-FFF2-40B4-BE49-F238E27FC236}">
                  <a16:creationId xmlns:a16="http://schemas.microsoft.com/office/drawing/2014/main" id="{3C460A5C-E06D-3D64-5C78-24D6F5797D7F}"/>
                </a:ext>
              </a:extLst>
            </p:cNvPr>
            <p:cNvSpPr txBox="1"/>
            <p:nvPr/>
          </p:nvSpPr>
          <p:spPr>
            <a:xfrm>
              <a:off x="10029234" y="2248834"/>
              <a:ext cx="2155780" cy="1015663"/>
            </a:xfrm>
            <a:prstGeom prst="rect">
              <a:avLst/>
            </a:prstGeom>
            <a:noFill/>
          </p:spPr>
          <p:txBody>
            <a:bodyPr wrap="square" rtlCol="0">
              <a:spAutoFit/>
            </a:bodyPr>
            <a:lstStyle/>
            <a:p>
              <a:r>
                <a:rPr lang="en-US" sz="1400" b="1"/>
                <a:t>Jeffery M. Cross </a:t>
              </a:r>
              <a:br>
                <a:rPr lang="en-US" sz="1400" b="1"/>
              </a:br>
              <a:r>
                <a:rPr lang="en-US" sz="1400"/>
                <a:t>(Smith Gambrell Russell, LLP - Chicago) </a:t>
              </a:r>
              <a:endParaRPr lang="en-US" sz="1400" b="1"/>
            </a:p>
            <a:p>
              <a:endParaRPr lang="en-US"/>
            </a:p>
          </p:txBody>
        </p:sp>
        <p:pic>
          <p:nvPicPr>
            <p:cNvPr id="15" name="Picture 14">
              <a:extLst>
                <a:ext uri="{FF2B5EF4-FFF2-40B4-BE49-F238E27FC236}">
                  <a16:creationId xmlns:a16="http://schemas.microsoft.com/office/drawing/2014/main" id="{F30C4C68-1D1D-BE27-EA60-9CA85FA3AA99}"/>
                </a:ext>
              </a:extLst>
            </p:cNvPr>
            <p:cNvPicPr>
              <a:picLocks noChangeAspect="1"/>
            </p:cNvPicPr>
            <p:nvPr/>
          </p:nvPicPr>
          <p:blipFill>
            <a:blip r:embed="rId4"/>
            <a:srcRect/>
            <a:stretch>
              <a:fillRect/>
            </a:stretch>
          </p:blipFill>
          <p:spPr>
            <a:xfrm>
              <a:off x="8652826" y="2352787"/>
              <a:ext cx="1435634" cy="550205"/>
            </a:xfrm>
            <a:prstGeom prst="rect">
              <a:avLst/>
            </a:prstGeom>
          </p:spPr>
        </p:pic>
      </p:grpSp>
      <p:grpSp>
        <p:nvGrpSpPr>
          <p:cNvPr id="32" name="Group 31">
            <a:extLst>
              <a:ext uri="{FF2B5EF4-FFF2-40B4-BE49-F238E27FC236}">
                <a16:creationId xmlns:a16="http://schemas.microsoft.com/office/drawing/2014/main" id="{0177932D-BA76-CBD1-F84A-69C59515D436}"/>
              </a:ext>
            </a:extLst>
          </p:cNvPr>
          <p:cNvGrpSpPr/>
          <p:nvPr/>
        </p:nvGrpSpPr>
        <p:grpSpPr>
          <a:xfrm>
            <a:off x="5571206" y="219334"/>
            <a:ext cx="3368178" cy="3064618"/>
            <a:chOff x="5571206" y="219334"/>
            <a:chExt cx="3368178" cy="3064618"/>
          </a:xfrm>
        </p:grpSpPr>
        <p:pic>
          <p:nvPicPr>
            <p:cNvPr id="5" name="Picture 4">
              <a:extLst>
                <a:ext uri="{FF2B5EF4-FFF2-40B4-BE49-F238E27FC236}">
                  <a16:creationId xmlns:a16="http://schemas.microsoft.com/office/drawing/2014/main" id="{CA7D3093-AA57-8661-CF2B-63213AE0C421}"/>
                </a:ext>
              </a:extLst>
            </p:cNvPr>
            <p:cNvPicPr>
              <a:picLocks noChangeAspect="1"/>
            </p:cNvPicPr>
            <p:nvPr/>
          </p:nvPicPr>
          <p:blipFill>
            <a:blip r:embed="rId5"/>
            <a:srcRect/>
            <a:stretch>
              <a:fillRect/>
            </a:stretch>
          </p:blipFill>
          <p:spPr>
            <a:xfrm>
              <a:off x="5699471" y="219334"/>
              <a:ext cx="2482972" cy="2015369"/>
            </a:xfrm>
            <a:prstGeom prst="rect">
              <a:avLst/>
            </a:prstGeom>
          </p:spPr>
        </p:pic>
        <p:sp>
          <p:nvSpPr>
            <p:cNvPr id="9" name="TextBox 8">
              <a:extLst>
                <a:ext uri="{FF2B5EF4-FFF2-40B4-BE49-F238E27FC236}">
                  <a16:creationId xmlns:a16="http://schemas.microsoft.com/office/drawing/2014/main" id="{6706D110-2AAE-90F2-8163-D0049BD47808}"/>
                </a:ext>
              </a:extLst>
            </p:cNvPr>
            <p:cNvSpPr txBox="1"/>
            <p:nvPr/>
          </p:nvSpPr>
          <p:spPr>
            <a:xfrm>
              <a:off x="6624100" y="2268289"/>
              <a:ext cx="2315284" cy="1015663"/>
            </a:xfrm>
            <a:prstGeom prst="rect">
              <a:avLst/>
            </a:prstGeom>
            <a:noFill/>
          </p:spPr>
          <p:txBody>
            <a:bodyPr wrap="square" rtlCol="0">
              <a:spAutoFit/>
            </a:bodyPr>
            <a:lstStyle/>
            <a:p>
              <a:r>
                <a:rPr lang="en-US" sz="1400" b="1"/>
                <a:t>Kendal Tyre </a:t>
              </a:r>
              <a:br>
                <a:rPr lang="en-US" sz="1400" b="1"/>
              </a:br>
              <a:r>
                <a:rPr lang="en-US" sz="1400"/>
                <a:t>(Nixon Peabody LLP – Washington, DC)</a:t>
              </a:r>
            </a:p>
            <a:p>
              <a:endParaRPr lang="en-US"/>
            </a:p>
          </p:txBody>
        </p:sp>
        <p:pic>
          <p:nvPicPr>
            <p:cNvPr id="17" name="Picture 16">
              <a:extLst>
                <a:ext uri="{FF2B5EF4-FFF2-40B4-BE49-F238E27FC236}">
                  <a16:creationId xmlns:a16="http://schemas.microsoft.com/office/drawing/2014/main" id="{A163A018-111F-72FD-A3DE-103E8840DEA5}"/>
                </a:ext>
              </a:extLst>
            </p:cNvPr>
            <p:cNvPicPr>
              <a:picLocks noChangeAspect="1"/>
            </p:cNvPicPr>
            <p:nvPr/>
          </p:nvPicPr>
          <p:blipFill>
            <a:blip r:embed="rId6"/>
            <a:srcRect/>
            <a:stretch>
              <a:fillRect/>
            </a:stretch>
          </p:blipFill>
          <p:spPr>
            <a:xfrm>
              <a:off x="5571206" y="2372242"/>
              <a:ext cx="967936" cy="487131"/>
            </a:xfrm>
            <a:prstGeom prst="rect">
              <a:avLst/>
            </a:prstGeom>
          </p:spPr>
        </p:pic>
      </p:grpSp>
      <p:grpSp>
        <p:nvGrpSpPr>
          <p:cNvPr id="30" name="Group 29">
            <a:extLst>
              <a:ext uri="{FF2B5EF4-FFF2-40B4-BE49-F238E27FC236}">
                <a16:creationId xmlns:a16="http://schemas.microsoft.com/office/drawing/2014/main" id="{FA9D2BF1-1C59-333E-903B-4428110C51C2}"/>
              </a:ext>
            </a:extLst>
          </p:cNvPr>
          <p:cNvGrpSpPr/>
          <p:nvPr/>
        </p:nvGrpSpPr>
        <p:grpSpPr>
          <a:xfrm>
            <a:off x="8555224" y="3238500"/>
            <a:ext cx="3327185" cy="3082219"/>
            <a:chOff x="8555224" y="3238500"/>
            <a:chExt cx="3327185" cy="3082219"/>
          </a:xfrm>
        </p:grpSpPr>
        <p:sp>
          <p:nvSpPr>
            <p:cNvPr id="20" name="TextBox 19">
              <a:extLst>
                <a:ext uri="{FF2B5EF4-FFF2-40B4-BE49-F238E27FC236}">
                  <a16:creationId xmlns:a16="http://schemas.microsoft.com/office/drawing/2014/main" id="{7BC12CFC-7893-C938-63DF-AD75BCAE6BAC}"/>
                </a:ext>
              </a:extLst>
            </p:cNvPr>
            <p:cNvSpPr txBox="1"/>
            <p:nvPr/>
          </p:nvSpPr>
          <p:spPr>
            <a:xfrm>
              <a:off x="10254631" y="5582055"/>
              <a:ext cx="1627778" cy="738664"/>
            </a:xfrm>
            <a:prstGeom prst="rect">
              <a:avLst/>
            </a:prstGeom>
            <a:noFill/>
          </p:spPr>
          <p:txBody>
            <a:bodyPr wrap="square" rtlCol="0">
              <a:spAutoFit/>
            </a:bodyPr>
            <a:lstStyle/>
            <a:p>
              <a:r>
                <a:rPr lang="en-US" sz="1400" b="1"/>
                <a:t>Andrae Marrocco </a:t>
              </a:r>
              <a:r>
                <a:rPr lang="en-US" sz="1400"/>
                <a:t>(McMillan LLP – Toronto)</a:t>
              </a:r>
            </a:p>
          </p:txBody>
        </p:sp>
        <p:pic>
          <p:nvPicPr>
            <p:cNvPr id="21" name="Picture 20">
              <a:extLst>
                <a:ext uri="{FF2B5EF4-FFF2-40B4-BE49-F238E27FC236}">
                  <a16:creationId xmlns:a16="http://schemas.microsoft.com/office/drawing/2014/main" id="{B812F56E-90C9-1B54-0497-AC9292DCC2FC}"/>
                </a:ext>
              </a:extLst>
            </p:cNvPr>
            <p:cNvPicPr>
              <a:picLocks noChangeAspect="1"/>
            </p:cNvPicPr>
            <p:nvPr/>
          </p:nvPicPr>
          <p:blipFill>
            <a:blip r:embed="rId7"/>
            <a:srcRect/>
            <a:stretch>
              <a:fillRect/>
            </a:stretch>
          </p:blipFill>
          <p:spPr>
            <a:xfrm>
              <a:off x="9099116" y="3238500"/>
              <a:ext cx="2214220" cy="2209800"/>
            </a:xfrm>
            <a:prstGeom prst="rect">
              <a:avLst/>
            </a:prstGeom>
          </p:spPr>
        </p:pic>
        <p:pic>
          <p:nvPicPr>
            <p:cNvPr id="23" name="Picture 22">
              <a:extLst>
                <a:ext uri="{FF2B5EF4-FFF2-40B4-BE49-F238E27FC236}">
                  <a16:creationId xmlns:a16="http://schemas.microsoft.com/office/drawing/2014/main" id="{493323B9-1B5C-5AD9-5015-72E9221B6157}"/>
                </a:ext>
              </a:extLst>
            </p:cNvPr>
            <p:cNvPicPr>
              <a:picLocks noChangeAspect="1"/>
            </p:cNvPicPr>
            <p:nvPr/>
          </p:nvPicPr>
          <p:blipFill>
            <a:blip r:embed="rId8"/>
            <a:srcRect/>
            <a:stretch>
              <a:fillRect/>
            </a:stretch>
          </p:blipFill>
          <p:spPr>
            <a:xfrm>
              <a:off x="8555224" y="5684650"/>
              <a:ext cx="1667108" cy="533474"/>
            </a:xfrm>
            <a:prstGeom prst="rect">
              <a:avLst/>
            </a:prstGeom>
          </p:spPr>
        </p:pic>
      </p:grpSp>
      <p:grpSp>
        <p:nvGrpSpPr>
          <p:cNvPr id="29" name="Group 28">
            <a:extLst>
              <a:ext uri="{FF2B5EF4-FFF2-40B4-BE49-F238E27FC236}">
                <a16:creationId xmlns:a16="http://schemas.microsoft.com/office/drawing/2014/main" id="{3266327B-A3EE-CD52-5751-4BB963EB38A7}"/>
              </a:ext>
            </a:extLst>
          </p:cNvPr>
          <p:cNvGrpSpPr/>
          <p:nvPr/>
        </p:nvGrpSpPr>
        <p:grpSpPr>
          <a:xfrm>
            <a:off x="4816598" y="3188892"/>
            <a:ext cx="3281722" cy="3131827"/>
            <a:chOff x="4816598" y="3188892"/>
            <a:chExt cx="3281722" cy="3131827"/>
          </a:xfrm>
        </p:grpSpPr>
        <p:pic>
          <p:nvPicPr>
            <p:cNvPr id="24" name="Picture 23">
              <a:extLst>
                <a:ext uri="{FF2B5EF4-FFF2-40B4-BE49-F238E27FC236}">
                  <a16:creationId xmlns:a16="http://schemas.microsoft.com/office/drawing/2014/main" id="{2CAB9F15-8ED9-2779-B979-6C498BA94E8F}"/>
                </a:ext>
              </a:extLst>
            </p:cNvPr>
            <p:cNvPicPr>
              <a:picLocks noChangeAspect="1"/>
            </p:cNvPicPr>
            <p:nvPr/>
          </p:nvPicPr>
          <p:blipFill>
            <a:blip r:embed="rId9"/>
            <a:srcRect/>
            <a:stretch>
              <a:fillRect/>
            </a:stretch>
          </p:blipFill>
          <p:spPr>
            <a:xfrm>
              <a:off x="5884100" y="3188892"/>
              <a:ext cx="2214220" cy="2259408"/>
            </a:xfrm>
            <a:prstGeom prst="rect">
              <a:avLst/>
            </a:prstGeom>
          </p:spPr>
        </p:pic>
        <p:sp>
          <p:nvSpPr>
            <p:cNvPr id="27" name="TextBox 26">
              <a:extLst>
                <a:ext uri="{FF2B5EF4-FFF2-40B4-BE49-F238E27FC236}">
                  <a16:creationId xmlns:a16="http://schemas.microsoft.com/office/drawing/2014/main" id="{B4557954-1F83-3588-333A-DA2845EE2BF0}"/>
                </a:ext>
              </a:extLst>
            </p:cNvPr>
            <p:cNvSpPr txBox="1"/>
            <p:nvPr/>
          </p:nvSpPr>
          <p:spPr>
            <a:xfrm>
              <a:off x="6539142" y="5582055"/>
              <a:ext cx="1460270" cy="738664"/>
            </a:xfrm>
            <a:prstGeom prst="rect">
              <a:avLst/>
            </a:prstGeom>
            <a:noFill/>
          </p:spPr>
          <p:txBody>
            <a:bodyPr wrap="square" rtlCol="0">
              <a:spAutoFit/>
            </a:bodyPr>
            <a:lstStyle/>
            <a:p>
              <a:r>
                <a:rPr lang="en-US" sz="1400" b="1"/>
                <a:t>W. Brad Hanna </a:t>
              </a:r>
              <a:r>
                <a:rPr lang="en-US" sz="1400"/>
                <a:t>(McMillan LLP – Toronto)</a:t>
              </a:r>
            </a:p>
          </p:txBody>
        </p:sp>
        <p:pic>
          <p:nvPicPr>
            <p:cNvPr id="28" name="Picture 27">
              <a:extLst>
                <a:ext uri="{FF2B5EF4-FFF2-40B4-BE49-F238E27FC236}">
                  <a16:creationId xmlns:a16="http://schemas.microsoft.com/office/drawing/2014/main" id="{7D86902A-7B4C-2A37-CD70-797E8DDF1079}"/>
                </a:ext>
              </a:extLst>
            </p:cNvPr>
            <p:cNvPicPr>
              <a:picLocks noChangeAspect="1"/>
            </p:cNvPicPr>
            <p:nvPr/>
          </p:nvPicPr>
          <p:blipFill>
            <a:blip r:embed="rId8"/>
            <a:srcRect/>
            <a:stretch>
              <a:fillRect/>
            </a:stretch>
          </p:blipFill>
          <p:spPr>
            <a:xfrm>
              <a:off x="4816598" y="5638726"/>
              <a:ext cx="1667108" cy="533474"/>
            </a:xfrm>
            <a:prstGeom prst="rect">
              <a:avLst/>
            </a:prstGeom>
          </p:spPr>
        </p:pic>
      </p:grpSp>
      <p:pic>
        <p:nvPicPr>
          <p:cNvPr id="3" name="Picture 2">
            <a:extLst>
              <a:ext uri="{FF2B5EF4-FFF2-40B4-BE49-F238E27FC236}">
                <a16:creationId xmlns:a16="http://schemas.microsoft.com/office/drawing/2014/main" id="{833B127E-FEAD-67F3-4476-EA63BA9D1BCC}"/>
              </a:ext>
            </a:extLst>
          </p:cNvPr>
          <p:cNvPicPr>
            <a:picLocks noChangeAspect="1"/>
          </p:cNvPicPr>
          <p:nvPr/>
        </p:nvPicPr>
        <p:blipFill>
          <a:blip r:embed="rId10"/>
          <a:srcRect/>
          <a:stretch>
            <a:fillRect/>
          </a:stretch>
        </p:blipFill>
        <p:spPr>
          <a:xfrm>
            <a:off x="5122423" y="6095398"/>
            <a:ext cx="1942550" cy="762602"/>
          </a:xfrm>
          <a:prstGeom prst="rect">
            <a:avLst/>
          </a:prstGeom>
        </p:spPr>
      </p:pic>
    </p:spTree>
    <p:extLst>
      <p:ext uri="{BB962C8B-B14F-4D97-AF65-F5344CB8AC3E}">
        <p14:creationId xmlns:p14="http://schemas.microsoft.com/office/powerpoint/2010/main" val="137864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5E80-F170-34D9-0973-DE73FCF95815}"/>
              </a:ext>
            </a:extLst>
          </p:cNvPr>
          <p:cNvSpPr>
            <a:spLocks noGrp="1"/>
          </p:cNvSpPr>
          <p:nvPr>
            <p:ph type="title"/>
          </p:nvPr>
        </p:nvSpPr>
        <p:spPr/>
        <p:txBody>
          <a:bodyPr/>
          <a:lstStyle/>
          <a:p>
            <a:r>
              <a:rPr lang="en-US"/>
              <a:t>Statutory Definition of Franchise in Canada</a:t>
            </a:r>
          </a:p>
        </p:txBody>
      </p:sp>
      <p:sp>
        <p:nvSpPr>
          <p:cNvPr id="3" name="Content Placeholder 2">
            <a:extLst>
              <a:ext uri="{FF2B5EF4-FFF2-40B4-BE49-F238E27FC236}">
                <a16:creationId xmlns:a16="http://schemas.microsoft.com/office/drawing/2014/main" id="{BA0BDC2D-20CC-E09E-6ECE-F983F04D6D23}"/>
              </a:ext>
            </a:extLst>
          </p:cNvPr>
          <p:cNvSpPr>
            <a:spLocks noGrp="1"/>
          </p:cNvSpPr>
          <p:nvPr>
            <p:ph idx="1"/>
          </p:nvPr>
        </p:nvSpPr>
        <p:spPr/>
        <p:txBody>
          <a:bodyPr>
            <a:normAutofit fontScale="92500" lnSpcReduction="20000"/>
          </a:bodyPr>
          <a:lstStyle/>
          <a:p>
            <a:pPr marL="0" indent="0">
              <a:buNone/>
            </a:pPr>
            <a:r>
              <a:rPr lang="en-US" b="1" dirty="0"/>
              <a:t>6 Canadian provincial statutes</a:t>
            </a:r>
          </a:p>
          <a:p>
            <a:pPr marL="0" indent="0">
              <a:buNone/>
            </a:pPr>
            <a:endParaRPr lang="en-US" sz="2400" dirty="0"/>
          </a:p>
          <a:p>
            <a:pPr marL="0" indent="0">
              <a:buNone/>
            </a:pPr>
            <a:r>
              <a:rPr lang="en-US" b="1" dirty="0"/>
              <a:t>“Franchise”</a:t>
            </a:r>
          </a:p>
          <a:p>
            <a:pPr marL="0" indent="0">
              <a:buNone/>
            </a:pPr>
            <a:endParaRPr lang="en-US" sz="2400" dirty="0"/>
          </a:p>
          <a:p>
            <a:pPr marL="0" indent="0">
              <a:buNone/>
            </a:pPr>
            <a:r>
              <a:rPr lang="en-US" b="1" dirty="0"/>
              <a:t>3-Elements (Test)</a:t>
            </a:r>
          </a:p>
          <a:p>
            <a:pPr marR="0" lvl="0">
              <a:lnSpc>
                <a:spcPct val="115000"/>
              </a:lnSpc>
              <a:spcBef>
                <a:spcPts val="0"/>
              </a:spcBef>
              <a:spcAft>
                <a:spcPts val="1200"/>
              </a:spcAft>
              <a:buFont typeface="Wingdings" panose="05000000000000000000" pitchFamily="2" charset="2"/>
              <a:buChar char="§"/>
            </a:pPr>
            <a:r>
              <a:rPr lang="en-CA" sz="1900" dirty="0">
                <a:effectLst/>
                <a:latin typeface="Verdana" panose="020B0604030504040204" pitchFamily="34" charset="0"/>
                <a:ea typeface="Calibri" panose="020F0502020204030204" pitchFamily="34" charset="0"/>
                <a:cs typeface="Times New Roman" panose="02020603050405020304" pitchFamily="18" charset="0"/>
              </a:rPr>
              <a:t>the obligation to make one or more payments (“</a:t>
            </a:r>
            <a:r>
              <a:rPr lang="en-CA" sz="1900" b="1" dirty="0">
                <a:effectLst/>
                <a:latin typeface="Verdana" panose="020B0604030504040204" pitchFamily="34" charset="0"/>
                <a:ea typeface="Calibri" panose="020F0502020204030204" pitchFamily="34" charset="0"/>
                <a:cs typeface="Times New Roman" panose="02020603050405020304" pitchFamily="18" charset="0"/>
              </a:rPr>
              <a:t>Payment Element</a:t>
            </a:r>
            <a:r>
              <a:rPr lang="en-CA" sz="1900" dirty="0">
                <a:effectLst/>
                <a:latin typeface="Verdana" panose="020B0604030504040204" pitchFamily="34" charset="0"/>
                <a:ea typeface="Calibri" panose="020F0502020204030204" pitchFamily="34" charset="0"/>
                <a:cs typeface="Times New Roman" panose="02020603050405020304" pitchFamily="18" charset="0"/>
              </a:rPr>
              <a:t>”);</a:t>
            </a:r>
            <a:endParaRPr lang="en-US" sz="1900" dirty="0">
              <a:effectLst/>
              <a:latin typeface="Verdana" panose="020B060403050404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
            </a:pPr>
            <a:r>
              <a:rPr lang="en-CA" sz="1900" dirty="0">
                <a:effectLst/>
                <a:latin typeface="Verdana" panose="020B0604030504040204" pitchFamily="34" charset="0"/>
                <a:ea typeface="Calibri" panose="020F0502020204030204" pitchFamily="34" charset="0"/>
                <a:cs typeface="Times New Roman" panose="02020603050405020304" pitchFamily="18" charset="0"/>
              </a:rPr>
              <a:t>the right to conduct and operate a business that is substantially associated with a trademark (“</a:t>
            </a:r>
            <a:r>
              <a:rPr lang="en-CA" sz="1900" b="1" dirty="0">
                <a:effectLst/>
                <a:latin typeface="Verdana" panose="020B0604030504040204" pitchFamily="34" charset="0"/>
                <a:ea typeface="Calibri" panose="020F0502020204030204" pitchFamily="34" charset="0"/>
                <a:cs typeface="Times New Roman" panose="02020603050405020304" pitchFamily="18" charset="0"/>
              </a:rPr>
              <a:t>Trademark Element</a:t>
            </a:r>
            <a:r>
              <a:rPr lang="en-CA" sz="1900" dirty="0">
                <a:effectLst/>
                <a:latin typeface="Verdana" panose="020B0604030504040204" pitchFamily="34" charset="0"/>
                <a:ea typeface="Calibri" panose="020F0502020204030204" pitchFamily="34" charset="0"/>
                <a:cs typeface="Times New Roman" panose="02020603050405020304" pitchFamily="18" charset="0"/>
              </a:rPr>
              <a:t>”); and</a:t>
            </a:r>
            <a:endParaRPr lang="en-US" sz="1900" dirty="0">
              <a:effectLst/>
              <a:latin typeface="Verdana" panose="020B060403050404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
            </a:pPr>
            <a:r>
              <a:rPr lang="en-CA" sz="1900" dirty="0">
                <a:effectLst/>
                <a:latin typeface="Verdana" panose="020B0604030504040204" pitchFamily="34" charset="0"/>
                <a:ea typeface="Calibri" panose="020F0502020204030204" pitchFamily="34" charset="0"/>
                <a:cs typeface="Times New Roman" panose="02020603050405020304" pitchFamily="18" charset="0"/>
              </a:rPr>
              <a:t>the exercise of significant control or the offer of significant assistance in the method of operation (“</a:t>
            </a:r>
            <a:r>
              <a:rPr lang="en-CA" sz="1900" b="1" dirty="0">
                <a:effectLst/>
                <a:latin typeface="Verdana" panose="020B0604030504040204" pitchFamily="34" charset="0"/>
                <a:ea typeface="Calibri" panose="020F0502020204030204" pitchFamily="34" charset="0"/>
                <a:cs typeface="Times New Roman" panose="02020603050405020304" pitchFamily="18" charset="0"/>
              </a:rPr>
              <a:t>Control or Assistance Element</a:t>
            </a:r>
            <a:r>
              <a:rPr lang="en-CA" sz="1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900" dirty="0">
              <a:effectLst/>
              <a:latin typeface="Verdana" panose="020B0604030504040204" pitchFamily="34" charset="0"/>
              <a:ea typeface="Calibri" panose="020F0502020204030204" pitchFamily="34" charset="0"/>
              <a:cs typeface="Times New Roman" panose="02020603050405020304" pitchFamily="18" charset="0"/>
            </a:endParaRPr>
          </a:p>
          <a:p>
            <a:pPr marL="330200" lvl="1" indent="0">
              <a:buNone/>
            </a:pPr>
            <a:endParaRPr lang="en-US" b="1" dirty="0"/>
          </a:p>
          <a:p>
            <a:pPr marL="0" indent="0">
              <a:buNone/>
            </a:pPr>
            <a:r>
              <a:rPr lang="en-US" b="1" dirty="0"/>
              <a:t>Exemptions</a:t>
            </a:r>
          </a:p>
          <a:p>
            <a:pPr lvl="1"/>
            <a:endParaRPr lang="en-US" dirty="0"/>
          </a:p>
        </p:txBody>
      </p:sp>
      <p:sp>
        <p:nvSpPr>
          <p:cNvPr id="4" name="Slide Number Placeholder 3">
            <a:extLst>
              <a:ext uri="{FF2B5EF4-FFF2-40B4-BE49-F238E27FC236}">
                <a16:creationId xmlns:a16="http://schemas.microsoft.com/office/drawing/2014/main" id="{21518921-BD84-F596-3E61-5586C7F27527}"/>
              </a:ext>
            </a:extLst>
          </p:cNvPr>
          <p:cNvSpPr>
            <a:spLocks noGrp="1"/>
          </p:cNvSpPr>
          <p:nvPr>
            <p:ph type="sldNum" sz="quarter" idx="12"/>
          </p:nvPr>
        </p:nvSpPr>
        <p:spPr/>
        <p:txBody>
          <a:bodyPr/>
          <a:lstStyle/>
          <a:p>
            <a:fld id="{A3F31473-23EB-4724-8B59-FE6D21D89FA4}" type="slidenum">
              <a:rPr lang="en-US" smtClean="0"/>
              <a:t>5</a:t>
            </a:fld>
            <a:endParaRPr lang="en-US"/>
          </a:p>
        </p:txBody>
      </p:sp>
    </p:spTree>
    <p:extLst>
      <p:ext uri="{BB962C8B-B14F-4D97-AF65-F5344CB8AC3E}">
        <p14:creationId xmlns:p14="http://schemas.microsoft.com/office/powerpoint/2010/main" val="416149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519974-1AC3-E77C-0853-82854D692435}"/>
              </a:ext>
            </a:extLst>
          </p:cNvPr>
          <p:cNvSpPr>
            <a:spLocks noGrp="1"/>
          </p:cNvSpPr>
          <p:nvPr>
            <p:ph type="sldNum" sz="quarter" idx="12"/>
          </p:nvPr>
        </p:nvSpPr>
        <p:spPr/>
        <p:txBody>
          <a:bodyPr/>
          <a:lstStyle/>
          <a:p>
            <a:fld id="{A3F31473-23EB-4724-8B59-FE6D21D89FA4}" type="slidenum">
              <a:rPr lang="en-US" smtClean="0"/>
              <a:t>50</a:t>
            </a:fld>
            <a:endParaRPr lang="en-US"/>
          </a:p>
        </p:txBody>
      </p:sp>
      <p:pic>
        <p:nvPicPr>
          <p:cNvPr id="4" name="Picture 3">
            <a:extLst>
              <a:ext uri="{FF2B5EF4-FFF2-40B4-BE49-F238E27FC236}">
                <a16:creationId xmlns:a16="http://schemas.microsoft.com/office/drawing/2014/main" id="{BD2B5A04-CC08-D042-3A4C-3CDFDD3D4203}"/>
              </a:ext>
            </a:extLst>
          </p:cNvPr>
          <p:cNvPicPr>
            <a:picLocks noChangeAspect="1"/>
          </p:cNvPicPr>
          <p:nvPr/>
        </p:nvPicPr>
        <p:blipFill>
          <a:blip r:embed="rId2"/>
          <a:srcRect t="27399" r="5799" b="12196"/>
          <a:stretch>
            <a:fillRect/>
          </a:stretch>
        </p:blipFill>
        <p:spPr>
          <a:xfrm>
            <a:off x="-3109" y="1066800"/>
            <a:ext cx="12191934" cy="4923789"/>
          </a:xfrm>
          <a:prstGeom prst="rect">
            <a:avLst/>
          </a:prstGeom>
        </p:spPr>
      </p:pic>
      <p:sp>
        <p:nvSpPr>
          <p:cNvPr id="5" name="TextBox 4">
            <a:extLst>
              <a:ext uri="{FF2B5EF4-FFF2-40B4-BE49-F238E27FC236}">
                <a16:creationId xmlns:a16="http://schemas.microsoft.com/office/drawing/2014/main" id="{3A2A870B-A0FA-E9B9-5C52-3DDE545728BB}"/>
              </a:ext>
            </a:extLst>
          </p:cNvPr>
          <p:cNvSpPr txBox="1"/>
          <p:nvPr/>
        </p:nvSpPr>
        <p:spPr>
          <a:xfrm>
            <a:off x="715266" y="2346818"/>
            <a:ext cx="5600271" cy="1631216"/>
          </a:xfrm>
          <a:prstGeom prst="rect">
            <a:avLst/>
          </a:prstGeom>
          <a:noFill/>
        </p:spPr>
        <p:txBody>
          <a:bodyPr wrap="square" rtlCol="0">
            <a:spAutoFit/>
          </a:bodyPr>
          <a:lstStyle/>
          <a:p>
            <a:r>
              <a:rPr lang="en-US" sz="9997">
                <a:solidFill>
                  <a:schemeClr val="bg1"/>
                </a:solidFill>
              </a:rPr>
              <a:t>Q</a:t>
            </a:r>
            <a:r>
              <a:rPr lang="en-US" sz="9997" b="0">
                <a:solidFill>
                  <a:schemeClr val="bg1"/>
                </a:solidFill>
              </a:rPr>
              <a:t>&amp;</a:t>
            </a:r>
            <a:r>
              <a:rPr lang="en-US" sz="9997">
                <a:solidFill>
                  <a:schemeClr val="bg1"/>
                </a:solidFill>
              </a:rPr>
              <a:t>A</a:t>
            </a:r>
          </a:p>
        </p:txBody>
      </p:sp>
    </p:spTree>
    <p:extLst>
      <p:ext uri="{BB962C8B-B14F-4D97-AF65-F5344CB8AC3E}">
        <p14:creationId xmlns:p14="http://schemas.microsoft.com/office/powerpoint/2010/main" val="257574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B2410-BD9F-74A2-3276-6FDA28F93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81CA5-7BDE-0C1A-6F7B-5B81335C00AA}"/>
              </a:ext>
            </a:extLst>
          </p:cNvPr>
          <p:cNvSpPr>
            <a:spLocks noGrp="1"/>
          </p:cNvSpPr>
          <p:nvPr>
            <p:ph type="title"/>
          </p:nvPr>
        </p:nvSpPr>
        <p:spPr/>
        <p:txBody>
          <a:bodyPr/>
          <a:lstStyle/>
          <a:p>
            <a:r>
              <a:rPr lang="en-US"/>
              <a:t>The Accidental Franchisor in the USA</a:t>
            </a:r>
          </a:p>
        </p:txBody>
      </p:sp>
      <p:sp>
        <p:nvSpPr>
          <p:cNvPr id="3" name="Content Placeholder 2">
            <a:extLst>
              <a:ext uri="{FF2B5EF4-FFF2-40B4-BE49-F238E27FC236}">
                <a16:creationId xmlns:a16="http://schemas.microsoft.com/office/drawing/2014/main" id="{36DA0025-AA71-BE8E-AA0F-12486F82C79E}"/>
              </a:ext>
            </a:extLst>
          </p:cNvPr>
          <p:cNvSpPr>
            <a:spLocks noGrp="1"/>
          </p:cNvSpPr>
          <p:nvPr>
            <p:ph idx="1"/>
          </p:nvPr>
        </p:nvSpPr>
        <p:spPr/>
        <p:txBody>
          <a:bodyPr/>
          <a:lstStyle/>
          <a:p>
            <a:pPr marL="457200" marR="0" indent="-228600" algn="just">
              <a:spcBef>
                <a:spcPts val="600"/>
              </a:spcBef>
              <a:spcAft>
                <a:spcPts val="600"/>
              </a:spcAft>
            </a:pPr>
            <a:r>
              <a:rPr lang="en-US">
                <a:cs typeface="Times New Roman" panose="02020603050405020304" pitchFamily="18" charset="0"/>
              </a:rPr>
              <a:t>A d</a:t>
            </a:r>
            <a:r>
              <a:rPr lang="en-US">
                <a:effectLst/>
                <a:cs typeface="Times New Roman" panose="02020603050405020304" pitchFamily="18" charset="0"/>
              </a:rPr>
              <a:t>ifference between franchising and distribution</a:t>
            </a:r>
          </a:p>
          <a:p>
            <a:pPr marR="228600" lvl="2" algn="just">
              <a:spcBef>
                <a:spcPct val="0"/>
              </a:spcBef>
              <a:spcAft>
                <a:spcPts val="600"/>
              </a:spcAft>
            </a:pPr>
            <a:r>
              <a:rPr lang="en-US" sz="2400">
                <a:effectLst/>
                <a:cs typeface="Times New Roman" panose="02020603050405020304" pitchFamily="18" charset="0"/>
              </a:rPr>
              <a:t>With franchising, more than distribution is in the hands of the franchisee</a:t>
            </a:r>
          </a:p>
          <a:p>
            <a:pPr lvl="2"/>
            <a:r>
              <a:rPr lang="en-US" sz="2400">
                <a:effectLst/>
              </a:rPr>
              <a:t>The franchisee is involved in some or all of the manufacturing or creation process</a:t>
            </a:r>
          </a:p>
        </p:txBody>
      </p:sp>
      <p:sp>
        <p:nvSpPr>
          <p:cNvPr id="4" name="Slide Number Placeholder 3">
            <a:extLst>
              <a:ext uri="{FF2B5EF4-FFF2-40B4-BE49-F238E27FC236}">
                <a16:creationId xmlns:a16="http://schemas.microsoft.com/office/drawing/2014/main" id="{C4FD2871-27B8-7DE8-65C3-8ADD2D7BA479}"/>
              </a:ext>
            </a:extLst>
          </p:cNvPr>
          <p:cNvSpPr>
            <a:spLocks noGrp="1"/>
          </p:cNvSpPr>
          <p:nvPr>
            <p:ph type="sldNum" sz="quarter" idx="12"/>
          </p:nvPr>
        </p:nvSpPr>
        <p:spPr/>
        <p:txBody>
          <a:bodyPr/>
          <a:lstStyle/>
          <a:p>
            <a:fld id="{A3F31473-23EB-4724-8B59-FE6D21D89FA4}" type="slidenum">
              <a:rPr lang="en-US" smtClean="0"/>
              <a:t>6</a:t>
            </a:fld>
            <a:endParaRPr lang="en-US"/>
          </a:p>
        </p:txBody>
      </p:sp>
    </p:spTree>
    <p:extLst>
      <p:ext uri="{BB962C8B-B14F-4D97-AF65-F5344CB8AC3E}">
        <p14:creationId xmlns:p14="http://schemas.microsoft.com/office/powerpoint/2010/main" val="407932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AB915-7D52-0D1B-6B6B-6BA0AC5A6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8B669-1822-FE41-9436-032A6C686889}"/>
              </a:ext>
            </a:extLst>
          </p:cNvPr>
          <p:cNvSpPr>
            <a:spLocks noGrp="1"/>
          </p:cNvSpPr>
          <p:nvPr>
            <p:ph type="title"/>
          </p:nvPr>
        </p:nvSpPr>
        <p:spPr/>
        <p:txBody>
          <a:bodyPr/>
          <a:lstStyle/>
          <a:p>
            <a:r>
              <a:rPr lang="en-US"/>
              <a:t>The Accidental Franchisor in the USA</a:t>
            </a:r>
          </a:p>
        </p:txBody>
      </p:sp>
      <p:sp>
        <p:nvSpPr>
          <p:cNvPr id="3" name="Content Placeholder 2">
            <a:extLst>
              <a:ext uri="{FF2B5EF4-FFF2-40B4-BE49-F238E27FC236}">
                <a16:creationId xmlns:a16="http://schemas.microsoft.com/office/drawing/2014/main" id="{A99FEAD8-EC4B-0E80-1BC4-5221A6C706D8}"/>
              </a:ext>
            </a:extLst>
          </p:cNvPr>
          <p:cNvSpPr>
            <a:spLocks noGrp="1"/>
          </p:cNvSpPr>
          <p:nvPr>
            <p:ph idx="1"/>
          </p:nvPr>
        </p:nvSpPr>
        <p:spPr/>
        <p:txBody>
          <a:bodyPr/>
          <a:lstStyle/>
          <a:p>
            <a:pPr marL="342900" marR="0" lvl="0" indent="-342900">
              <a:spcBef>
                <a:spcPts val="600"/>
              </a:spcBef>
              <a:spcAft>
                <a:spcPts val="600"/>
              </a:spcAft>
              <a:buFont typeface="Symbol" panose="05050102010706020507" pitchFamily="18" charset="2"/>
              <a:buChar char=""/>
            </a:pPr>
            <a:r>
              <a:rPr lang="en-US">
                <a:effectLst/>
                <a:cs typeface="Times New Roman" panose="02020603050405020304" pitchFamily="18" charset="0"/>
              </a:rPr>
              <a:t>The franchisee is independent of the franchisor</a:t>
            </a:r>
          </a:p>
          <a:p>
            <a:pPr marL="342900" marR="228600" lvl="0" indent="-342900" algn="just">
              <a:spcBef>
                <a:spcPct val="0"/>
              </a:spcBef>
              <a:spcAft>
                <a:spcPts val="600"/>
              </a:spcAft>
              <a:buFont typeface="Symbol" panose="05050102010706020507" pitchFamily="18" charset="2"/>
              <a:buChar char=""/>
            </a:pPr>
            <a:r>
              <a:rPr lang="en-US">
                <a:effectLst/>
                <a:cs typeface="Times New Roman" panose="02020603050405020304" pitchFamily="18" charset="0"/>
              </a:rPr>
              <a:t>Therefore, the franchisor imposes restraints on the franchisee to ensure that a quality product is produced</a:t>
            </a:r>
          </a:p>
          <a:p>
            <a:pPr marL="742950" marR="0" lvl="1" indent="-285750">
              <a:spcBef>
                <a:spcPct val="0"/>
              </a:spcBef>
              <a:spcAft>
                <a:spcPts val="600"/>
              </a:spcAft>
              <a:buFont typeface="Courier New" panose="02070309020205020404" pitchFamily="49" charset="0"/>
              <a:buChar char="o"/>
            </a:pPr>
            <a:r>
              <a:rPr lang="en-US">
                <a:effectLst/>
                <a:cs typeface="Times New Roman" panose="02020603050405020304" pitchFamily="18" charset="0"/>
              </a:rPr>
              <a:t>Marketing plan</a:t>
            </a:r>
          </a:p>
          <a:p>
            <a:pPr marL="742950" marR="0" lvl="1" indent="-285750">
              <a:spcBef>
                <a:spcPct val="0"/>
              </a:spcBef>
              <a:spcAft>
                <a:spcPts val="600"/>
              </a:spcAft>
              <a:buFont typeface="Courier New" panose="02070309020205020404" pitchFamily="49" charset="0"/>
              <a:buChar char="o"/>
            </a:pPr>
            <a:r>
              <a:rPr lang="en-US">
                <a:effectLst/>
                <a:cs typeface="Times New Roman" panose="02020603050405020304" pitchFamily="18" charset="0"/>
              </a:rPr>
              <a:t>Use of system</a:t>
            </a:r>
          </a:p>
          <a:p>
            <a:pPr marL="742950" marR="0" lvl="1" indent="-285750">
              <a:spcBef>
                <a:spcPct val="0"/>
              </a:spcBef>
              <a:spcAft>
                <a:spcPts val="600"/>
              </a:spcAft>
              <a:buFont typeface="Courier New" panose="02070309020205020404" pitchFamily="49" charset="0"/>
              <a:buChar char="o"/>
            </a:pPr>
            <a:r>
              <a:rPr lang="en-US">
                <a:effectLst/>
              </a:rPr>
              <a:t>Restrictions on purchases of ingredients</a:t>
            </a:r>
          </a:p>
        </p:txBody>
      </p:sp>
      <p:sp>
        <p:nvSpPr>
          <p:cNvPr id="4" name="Slide Number Placeholder 3">
            <a:extLst>
              <a:ext uri="{FF2B5EF4-FFF2-40B4-BE49-F238E27FC236}">
                <a16:creationId xmlns:a16="http://schemas.microsoft.com/office/drawing/2014/main" id="{1FE32C5C-251E-2229-8168-F72C92BF885F}"/>
              </a:ext>
            </a:extLst>
          </p:cNvPr>
          <p:cNvSpPr>
            <a:spLocks noGrp="1"/>
          </p:cNvSpPr>
          <p:nvPr>
            <p:ph type="sldNum" sz="quarter" idx="12"/>
          </p:nvPr>
        </p:nvSpPr>
        <p:spPr/>
        <p:txBody>
          <a:bodyPr/>
          <a:lstStyle/>
          <a:p>
            <a:fld id="{A3F31473-23EB-4724-8B59-FE6D21D89FA4}" type="slidenum">
              <a:rPr lang="en-US" smtClean="0"/>
              <a:t>7</a:t>
            </a:fld>
            <a:endParaRPr lang="en-US"/>
          </a:p>
        </p:txBody>
      </p:sp>
    </p:spTree>
    <p:extLst>
      <p:ext uri="{BB962C8B-B14F-4D97-AF65-F5344CB8AC3E}">
        <p14:creationId xmlns:p14="http://schemas.microsoft.com/office/powerpoint/2010/main" val="170752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CEC34-503D-73B5-57F8-91FC59E1D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3BEFB-2AA7-1D14-A77E-BC232ED4BB3E}"/>
              </a:ext>
            </a:extLst>
          </p:cNvPr>
          <p:cNvSpPr>
            <a:spLocks noGrp="1"/>
          </p:cNvSpPr>
          <p:nvPr>
            <p:ph type="title"/>
          </p:nvPr>
        </p:nvSpPr>
        <p:spPr/>
        <p:txBody>
          <a:bodyPr/>
          <a:lstStyle/>
          <a:p>
            <a:r>
              <a:rPr lang="en-US"/>
              <a:t>The Accidental Franchisor in the USA</a:t>
            </a:r>
          </a:p>
        </p:txBody>
      </p:sp>
      <p:sp>
        <p:nvSpPr>
          <p:cNvPr id="3" name="Content Placeholder 2">
            <a:extLst>
              <a:ext uri="{FF2B5EF4-FFF2-40B4-BE49-F238E27FC236}">
                <a16:creationId xmlns:a16="http://schemas.microsoft.com/office/drawing/2014/main" id="{7A8FCEA7-290C-966A-3582-0A681812C444}"/>
              </a:ext>
            </a:extLst>
          </p:cNvPr>
          <p:cNvSpPr>
            <a:spLocks noGrp="1"/>
          </p:cNvSpPr>
          <p:nvPr>
            <p:ph idx="1"/>
          </p:nvPr>
        </p:nvSpPr>
        <p:spPr/>
        <p:txBody>
          <a:bodyPr>
            <a:normAutofit/>
          </a:bodyPr>
          <a:lstStyle/>
          <a:p>
            <a:pPr marL="457200" marR="0" indent="-228600" algn="just">
              <a:spcBef>
                <a:spcPts val="600"/>
              </a:spcBef>
              <a:spcAft>
                <a:spcPts val="600"/>
              </a:spcAft>
            </a:pPr>
            <a:r>
              <a:rPr lang="en-US">
                <a:effectLst/>
              </a:rPr>
              <a:t>Burger King is the quintessential franchisor</a:t>
            </a:r>
          </a:p>
        </p:txBody>
      </p:sp>
      <p:sp>
        <p:nvSpPr>
          <p:cNvPr id="4" name="Slide Number Placeholder 3">
            <a:extLst>
              <a:ext uri="{FF2B5EF4-FFF2-40B4-BE49-F238E27FC236}">
                <a16:creationId xmlns:a16="http://schemas.microsoft.com/office/drawing/2014/main" id="{CCBA0784-CF3F-0B45-B33F-116DAD368A37}"/>
              </a:ext>
            </a:extLst>
          </p:cNvPr>
          <p:cNvSpPr>
            <a:spLocks noGrp="1"/>
          </p:cNvSpPr>
          <p:nvPr>
            <p:ph type="sldNum" sz="quarter" idx="12"/>
          </p:nvPr>
        </p:nvSpPr>
        <p:spPr/>
        <p:txBody>
          <a:bodyPr/>
          <a:lstStyle/>
          <a:p>
            <a:fld id="{A3F31473-23EB-4724-8B59-FE6D21D89FA4}" type="slidenum">
              <a:rPr lang="en-US" smtClean="0"/>
              <a:t>8</a:t>
            </a:fld>
            <a:endParaRPr lang="en-US"/>
          </a:p>
        </p:txBody>
      </p:sp>
      <p:pic>
        <p:nvPicPr>
          <p:cNvPr id="6" name="Picture 5">
            <a:extLst>
              <a:ext uri="{FF2B5EF4-FFF2-40B4-BE49-F238E27FC236}">
                <a16:creationId xmlns:a16="http://schemas.microsoft.com/office/drawing/2014/main" id="{54970824-33A5-E464-AFE9-4B58486EF6D0}"/>
              </a:ext>
            </a:extLst>
          </p:cNvPr>
          <p:cNvPicPr>
            <a:picLocks noChangeAspect="1"/>
          </p:cNvPicPr>
          <p:nvPr/>
        </p:nvPicPr>
        <p:blipFill>
          <a:blip r:embed="rId3"/>
          <a:srcRect/>
          <a:stretch>
            <a:fillRect/>
          </a:stretch>
        </p:blipFill>
        <p:spPr>
          <a:xfrm>
            <a:off x="1141412" y="2336538"/>
            <a:ext cx="7239000" cy="3607062"/>
          </a:xfrm>
          <a:prstGeom prst="rect">
            <a:avLst/>
          </a:prstGeom>
        </p:spPr>
      </p:pic>
    </p:spTree>
    <p:extLst>
      <p:ext uri="{BB962C8B-B14F-4D97-AF65-F5344CB8AC3E}">
        <p14:creationId xmlns:p14="http://schemas.microsoft.com/office/powerpoint/2010/main" val="48267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43E2-2CE4-B6FF-3368-13CA8ED46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4CD775-A8F9-3C36-64DC-E6ED740618C1}"/>
              </a:ext>
            </a:extLst>
          </p:cNvPr>
          <p:cNvSpPr>
            <a:spLocks noGrp="1"/>
          </p:cNvSpPr>
          <p:nvPr>
            <p:ph type="title"/>
          </p:nvPr>
        </p:nvSpPr>
        <p:spPr/>
        <p:txBody>
          <a:bodyPr/>
          <a:lstStyle/>
          <a:p>
            <a:r>
              <a:rPr lang="en-US"/>
              <a:t>The Accidental Franchisor in the USA</a:t>
            </a:r>
          </a:p>
        </p:txBody>
      </p:sp>
      <p:sp>
        <p:nvSpPr>
          <p:cNvPr id="3" name="Content Placeholder 2">
            <a:extLst>
              <a:ext uri="{FF2B5EF4-FFF2-40B4-BE49-F238E27FC236}">
                <a16:creationId xmlns:a16="http://schemas.microsoft.com/office/drawing/2014/main" id="{0EC214E8-5752-1C3B-A8CA-AE7534202653}"/>
              </a:ext>
            </a:extLst>
          </p:cNvPr>
          <p:cNvSpPr>
            <a:spLocks noGrp="1"/>
          </p:cNvSpPr>
          <p:nvPr>
            <p:ph idx="1"/>
          </p:nvPr>
        </p:nvSpPr>
        <p:spPr/>
        <p:txBody>
          <a:bodyPr>
            <a:normAutofit/>
          </a:bodyPr>
          <a:lstStyle/>
          <a:p>
            <a:pPr marL="457200" marR="0" indent="-228600" algn="just">
              <a:spcBef>
                <a:spcPts val="600"/>
              </a:spcBef>
              <a:spcAft>
                <a:spcPts val="600"/>
              </a:spcAft>
            </a:pPr>
            <a:r>
              <a:rPr lang="en-US">
                <a:effectLst/>
              </a:rPr>
              <a:t>There is a wide range in the manufacturer’s requirements for distribution</a:t>
            </a:r>
          </a:p>
        </p:txBody>
      </p:sp>
      <p:sp>
        <p:nvSpPr>
          <p:cNvPr id="4" name="Slide Number Placeholder 3">
            <a:extLst>
              <a:ext uri="{FF2B5EF4-FFF2-40B4-BE49-F238E27FC236}">
                <a16:creationId xmlns:a16="http://schemas.microsoft.com/office/drawing/2014/main" id="{378F16C2-FB6C-8F0A-59D7-DEF1D24FF504}"/>
              </a:ext>
            </a:extLst>
          </p:cNvPr>
          <p:cNvSpPr>
            <a:spLocks noGrp="1"/>
          </p:cNvSpPr>
          <p:nvPr>
            <p:ph type="sldNum" sz="quarter" idx="12"/>
          </p:nvPr>
        </p:nvSpPr>
        <p:spPr/>
        <p:txBody>
          <a:bodyPr/>
          <a:lstStyle/>
          <a:p>
            <a:fld id="{A3F31473-23EB-4724-8B59-FE6D21D89FA4}" type="slidenum">
              <a:rPr lang="en-US" smtClean="0"/>
              <a:t>9</a:t>
            </a:fld>
            <a:endParaRPr lang="en-US"/>
          </a:p>
        </p:txBody>
      </p:sp>
      <p:pic>
        <p:nvPicPr>
          <p:cNvPr id="6" name="Picture 5">
            <a:extLst>
              <a:ext uri="{FF2B5EF4-FFF2-40B4-BE49-F238E27FC236}">
                <a16:creationId xmlns:a16="http://schemas.microsoft.com/office/drawing/2014/main" id="{DD1890B2-A505-8BC9-9B1B-E7575B8C8C69}"/>
              </a:ext>
            </a:extLst>
          </p:cNvPr>
          <p:cNvPicPr>
            <a:picLocks noChangeAspect="1"/>
          </p:cNvPicPr>
          <p:nvPr/>
        </p:nvPicPr>
        <p:blipFill>
          <a:blip r:embed="rId3"/>
          <a:srcRect/>
          <a:stretch>
            <a:fillRect/>
          </a:stretch>
        </p:blipFill>
        <p:spPr>
          <a:xfrm>
            <a:off x="1105581" y="2657095"/>
            <a:ext cx="4684031" cy="3122687"/>
          </a:xfrm>
          <a:prstGeom prst="rect">
            <a:avLst/>
          </a:prstGeom>
        </p:spPr>
      </p:pic>
      <p:sp>
        <p:nvSpPr>
          <p:cNvPr id="7" name="Arrow: Right 6">
            <a:extLst>
              <a:ext uri="{FF2B5EF4-FFF2-40B4-BE49-F238E27FC236}">
                <a16:creationId xmlns:a16="http://schemas.microsoft.com/office/drawing/2014/main" id="{A8EAE5C3-84B6-974F-285E-5E7B37381707}"/>
              </a:ext>
            </a:extLst>
          </p:cNvPr>
          <p:cNvSpPr/>
          <p:nvPr/>
        </p:nvSpPr>
        <p:spPr>
          <a:xfrm>
            <a:off x="6094412" y="3733800"/>
            <a:ext cx="838200" cy="685800"/>
          </a:xfrm>
          <a:prstGeom prst="rightArrow">
            <a:avLst/>
          </a:prstGeom>
          <a:ln w="12700" cap="flat" algn="ctr">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98B9180-C11C-C476-09CA-214C298F61F6}"/>
              </a:ext>
            </a:extLst>
          </p:cNvPr>
          <p:cNvPicPr>
            <a:picLocks noChangeAspect="1"/>
          </p:cNvPicPr>
          <p:nvPr/>
        </p:nvPicPr>
        <p:blipFill>
          <a:blip r:embed="rId4"/>
          <a:srcRect/>
          <a:stretch>
            <a:fillRect/>
          </a:stretch>
        </p:blipFill>
        <p:spPr>
          <a:xfrm>
            <a:off x="7237412" y="2657095"/>
            <a:ext cx="3983067" cy="3124200"/>
          </a:xfrm>
          <a:prstGeom prst="rect">
            <a:avLst/>
          </a:prstGeom>
        </p:spPr>
      </p:pic>
    </p:spTree>
    <p:extLst>
      <p:ext uri="{BB962C8B-B14F-4D97-AF65-F5344CB8AC3E}">
        <p14:creationId xmlns:p14="http://schemas.microsoft.com/office/powerpoint/2010/main" val="2532860633"/>
      </p:ext>
    </p:extLst>
  </p:cSld>
  <p:clrMapOvr>
    <a:masterClrMapping/>
  </p:clrMapOvr>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ajorFont>
      <a:minorFont>
        <a:latin typeface="Corbel"/>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ajorFont>
      <a:minorFont>
        <a:latin typeface="Corbel"/>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ajorFont>
      <a:minorFont>
        <a:latin typeface="Corbel"/>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3342</Words>
  <Application>Microsoft Office PowerPoint</Application>
  <PresentationFormat>Custom</PresentationFormat>
  <Paragraphs>430</Paragraphs>
  <Slides>50</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Calibri</vt:lpstr>
      <vt:lpstr>Corbel</vt:lpstr>
      <vt:lpstr>Courier New</vt:lpstr>
      <vt:lpstr>Helvetica</vt:lpstr>
      <vt:lpstr>Source Sans Pro</vt:lpstr>
      <vt:lpstr>Symbol</vt:lpstr>
      <vt:lpstr>Times New Roman</vt:lpstr>
      <vt:lpstr>Verdana</vt:lpstr>
      <vt:lpstr>Wingdings</vt:lpstr>
      <vt:lpstr>Marketing 16x9</vt:lpstr>
      <vt:lpstr>Franchising in the Modern Marketplace: Franchise Basics in the USA and Canada</vt:lpstr>
      <vt:lpstr>Agenda</vt:lpstr>
      <vt:lpstr>Statutory Definition of Franchise in the USA</vt:lpstr>
      <vt:lpstr>Statutory Definition of Franchise in the USA</vt:lpstr>
      <vt:lpstr>Statutory Definition of Franchise in Canada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the USA</vt:lpstr>
      <vt:lpstr>The Accidental Franchisor in Canada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the USA</vt:lpstr>
      <vt:lpstr>The Regulatory Framework in Canada</vt:lpstr>
      <vt:lpstr>The Duty of Fair Dealing and Good Faith in the USA</vt:lpstr>
      <vt:lpstr>The Duty of Fair Dealing and Good Faith in the USA</vt:lpstr>
      <vt:lpstr>The Duty of Fair Dealing and Good Faith in the USA</vt:lpstr>
      <vt:lpstr>The Duty of Good Faith and Fair Dealing in Canada</vt:lpstr>
      <vt:lpstr>Preliminary Points and General Principles</vt:lpstr>
      <vt:lpstr>Preliminary Points and General Principles</vt:lpstr>
      <vt:lpstr>Preliminary Points and General Principles</vt:lpstr>
      <vt:lpstr>Content of the Duty of Fair Dealing   </vt:lpstr>
      <vt:lpstr>Content of the Duty of Fair Dealing</vt:lpstr>
      <vt:lpstr>Examples of Breaches of the Duty of Fair Dealing</vt:lpstr>
      <vt:lpstr>Examples Where There is No Breach of the Duty</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Franchising in the Modern Marketplace: Franchise Basics in the USA and Canada</dc:title>
  <cp:lastModifiedBy>Andrae Marrocco</cp:lastModifiedBy>
  <cp:revision>4</cp:revision>
  <cp:lastPrinted>1900-01-01T00:00:00Z</cp:lastPrinted>
  <dcterms:created xsi:type="dcterms:W3CDTF">1900-01-01T00:00:00Z</dcterms:created>
  <dcterms:modified xsi:type="dcterms:W3CDTF">2024-11-18T21:57:04Z</dcterms:modified>
</cp:coreProperties>
</file>