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3" r:id="rId18"/>
    <p:sldId id="272" r:id="rId19"/>
    <p:sldId id="275" r:id="rId20"/>
    <p:sldId id="274" r:id="rId21"/>
    <p:sldId id="276" r:id="rId22"/>
    <p:sldId id="277" r:id="rId23"/>
    <p:sldId id="278" r:id="rId24"/>
  </p:sldIdLst>
  <p:sldSz cx="12192000" cy="6858000"/>
  <p:notesSz cx="6954838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/>
              <a:t>BUYING AND SELLING A UNIT FRANCHISE</a:t>
            </a:r>
            <a:endParaRPr lang="en-C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Fundamentals of Franchise Law in Ontario</a:t>
            </a:r>
          </a:p>
          <a:p>
            <a:r>
              <a:rPr lang="en-US" dirty="0" smtClean="0"/>
              <a:t>Ontario Bar Association</a:t>
            </a:r>
          </a:p>
          <a:p>
            <a:r>
              <a:rPr lang="en-US" dirty="0" smtClean="0"/>
              <a:t>February 8,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667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ILA: REVIEWING THE FRANCHISE AGREEMENT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400" dirty="0"/>
              <a:t>D</a:t>
            </a:r>
            <a:r>
              <a:rPr lang="en-CA" sz="2400" dirty="0" smtClean="0"/>
              <a:t>etermine whether the purchaser will take an assignment of the existing franchisee’s franchise agreement or enter into the franchisor’s then-current form</a:t>
            </a:r>
          </a:p>
          <a:p>
            <a:r>
              <a:rPr lang="en-CA" sz="2400" dirty="0" smtClean="0"/>
              <a:t>Some </a:t>
            </a:r>
            <a:r>
              <a:rPr lang="en-CA" sz="2400" dirty="0"/>
              <a:t>key provisions to review </a:t>
            </a:r>
            <a:r>
              <a:rPr lang="en-CA" sz="2400" dirty="0" smtClean="0"/>
              <a:t>in the franchise agreement/ancillary agreements, include</a:t>
            </a:r>
            <a:r>
              <a:rPr lang="en-CA" sz="2400" dirty="0"/>
              <a:t>: </a:t>
            </a:r>
            <a:endParaRPr lang="en-CA" sz="2400" dirty="0" smtClean="0"/>
          </a:p>
          <a:p>
            <a:pPr lvl="1"/>
            <a:r>
              <a:rPr lang="en-CA" sz="2100" dirty="0" smtClean="0"/>
              <a:t>the </a:t>
            </a:r>
            <a:r>
              <a:rPr lang="en-CA" sz="2100" dirty="0"/>
              <a:t>term </a:t>
            </a:r>
            <a:r>
              <a:rPr lang="en-CA" sz="2100" dirty="0" smtClean="0"/>
              <a:t>and renewal terms</a:t>
            </a:r>
          </a:p>
          <a:p>
            <a:pPr lvl="1"/>
            <a:r>
              <a:rPr lang="en-CA" sz="2100" dirty="0" smtClean="0"/>
              <a:t>territory rights granted to franchisee and reserved rights of franchisor </a:t>
            </a:r>
          </a:p>
          <a:p>
            <a:pPr lvl="1"/>
            <a:r>
              <a:rPr lang="en-CA" sz="2100" dirty="0" smtClean="0"/>
              <a:t>conditions </a:t>
            </a:r>
            <a:r>
              <a:rPr lang="en-CA" sz="2100" dirty="0"/>
              <a:t>or restrictions on transfer, renewal or </a:t>
            </a:r>
            <a:r>
              <a:rPr lang="en-CA" sz="2100" dirty="0" smtClean="0"/>
              <a:t>termination</a:t>
            </a:r>
          </a:p>
          <a:p>
            <a:pPr lvl="1"/>
            <a:r>
              <a:rPr lang="en-CA" sz="2100" dirty="0" smtClean="0"/>
              <a:t>how </a:t>
            </a:r>
            <a:r>
              <a:rPr lang="en-CA" sz="2100" dirty="0"/>
              <a:t>the franchisor intends to use the advertising </a:t>
            </a:r>
            <a:r>
              <a:rPr lang="en-CA" sz="2100" dirty="0" smtClean="0"/>
              <a:t>fund</a:t>
            </a:r>
          </a:p>
          <a:p>
            <a:pPr lvl="1"/>
            <a:r>
              <a:rPr lang="en-CA" sz="2100" dirty="0" smtClean="0"/>
              <a:t>how the </a:t>
            </a:r>
            <a:r>
              <a:rPr lang="en-CA" sz="2100" dirty="0"/>
              <a:t>franchisor intends to share and/or use volume </a:t>
            </a:r>
            <a:r>
              <a:rPr lang="en-CA" sz="2100" dirty="0" smtClean="0"/>
              <a:t>rebates</a:t>
            </a:r>
            <a:endParaRPr lang="en-CA" sz="2100" dirty="0"/>
          </a:p>
          <a:p>
            <a:pPr lvl="1"/>
            <a:r>
              <a:rPr lang="en-CA" sz="2100" dirty="0" smtClean="0"/>
              <a:t>who bears the costs of system changes </a:t>
            </a:r>
          </a:p>
          <a:p>
            <a:pPr lvl="1"/>
            <a:r>
              <a:rPr lang="en-CA" sz="2100" dirty="0" smtClean="0"/>
              <a:t>non-competition and non-solicitation provisions </a:t>
            </a:r>
          </a:p>
          <a:p>
            <a:pPr lvl="1"/>
            <a:r>
              <a:rPr lang="en-CA" sz="2100" dirty="0" smtClean="0"/>
              <a:t>renovation/refurbishment </a:t>
            </a:r>
            <a:r>
              <a:rPr lang="en-CA" sz="2100" dirty="0" smtClean="0"/>
              <a:t>requirements</a:t>
            </a:r>
            <a:endParaRPr lang="en-CA" sz="2100" dirty="0"/>
          </a:p>
        </p:txBody>
      </p:sp>
      <p:grpSp>
        <p:nvGrpSpPr>
          <p:cNvPr id="6" name="Group 5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0312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CHALLENGES OF PROVIDING ILA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ILA is typically short and transactional in nature</a:t>
            </a:r>
          </a:p>
          <a:p>
            <a:r>
              <a:rPr lang="en-CA" dirty="0" smtClean="0"/>
              <a:t>Little or no prior history or pre-existing relationship with the client</a:t>
            </a:r>
          </a:p>
          <a:p>
            <a:r>
              <a:rPr lang="en-CA" dirty="0" smtClean="0"/>
              <a:t>Typically time consuming with little remuneration</a:t>
            </a:r>
          </a:p>
          <a:p>
            <a:r>
              <a:rPr lang="en-CA" dirty="0" smtClean="0"/>
              <a:t>Standard of care for ILA is no different than for any other type of legal advice</a:t>
            </a:r>
          </a:p>
          <a:p>
            <a:r>
              <a:rPr lang="en-CA" dirty="0" smtClean="0"/>
              <a:t>Scope of the retainer must be clearly outlined with the client</a:t>
            </a:r>
          </a:p>
          <a:p>
            <a:r>
              <a:rPr lang="en-CA" dirty="0" smtClean="0"/>
              <a:t>Ensure the client understands legal services they will be provided for their budget</a:t>
            </a:r>
          </a:p>
          <a:p>
            <a:r>
              <a:rPr lang="en-CA" dirty="0" smtClean="0"/>
              <a:t>Assess whether it is possible to meet the standard of care in the circumstances</a:t>
            </a:r>
          </a:p>
          <a:p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6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020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role of the franchisor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Franchise Resales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1117949" y="5421883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4011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ROLE OF THE FRANCHISOR: CONSENT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franchisor’s consent to the transaction will often be required</a:t>
            </a:r>
          </a:p>
          <a:p>
            <a:r>
              <a:rPr lang="en-CA" dirty="0" smtClean="0"/>
              <a:t>The franchisor’s consent is often conditional on certain conditions being met, for example:</a:t>
            </a:r>
          </a:p>
          <a:p>
            <a:pPr lvl="1"/>
            <a:r>
              <a:rPr lang="en-CA" dirty="0" smtClean="0"/>
              <a:t>providing sufficient notice</a:t>
            </a:r>
          </a:p>
          <a:p>
            <a:pPr lvl="1"/>
            <a:r>
              <a:rPr lang="en-CA" dirty="0"/>
              <a:t>p</a:t>
            </a:r>
            <a:r>
              <a:rPr lang="en-CA" dirty="0" smtClean="0"/>
              <a:t>aying a transfer fee</a:t>
            </a:r>
          </a:p>
          <a:p>
            <a:pPr lvl="1"/>
            <a:r>
              <a:rPr lang="en-CA" dirty="0" smtClean="0"/>
              <a:t>completion of training</a:t>
            </a:r>
          </a:p>
          <a:p>
            <a:pPr lvl="1"/>
            <a:r>
              <a:rPr lang="en-CA" dirty="0" smtClean="0"/>
              <a:t>payment of outstanding monies</a:t>
            </a:r>
          </a:p>
          <a:p>
            <a:pPr lvl="1"/>
            <a:r>
              <a:rPr lang="en-CA" dirty="0"/>
              <a:t>c</a:t>
            </a:r>
            <a:r>
              <a:rPr lang="en-CA" dirty="0" smtClean="0"/>
              <a:t>ompleting a renovation, etc.</a:t>
            </a:r>
          </a:p>
          <a:p>
            <a:r>
              <a:rPr lang="en-CA" dirty="0" smtClean="0"/>
              <a:t>The franchisor will also likely review the purchase agreement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052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ROLE OF THE FRANCHISOR: DISCLOSURE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If the franchisor cannot avail itself of an exemption, it must prepare and deliver a disclosure document to the purchaser </a:t>
            </a:r>
          </a:p>
          <a:p>
            <a:r>
              <a:rPr lang="en-CA" dirty="0" smtClean="0"/>
              <a:t>The disclosure document must be prepared in compliance with the Act and delivered 14 days before the earlier of:</a:t>
            </a:r>
          </a:p>
          <a:p>
            <a:pPr lvl="1"/>
            <a:r>
              <a:rPr lang="en-CA" sz="1900" dirty="0" smtClean="0"/>
              <a:t>the </a:t>
            </a:r>
            <a:r>
              <a:rPr lang="en-CA" sz="1900" dirty="0"/>
              <a:t>signing by the purchaser of the franchise agreement or any other agreement relating to the franchise, and </a:t>
            </a:r>
            <a:endParaRPr lang="en-CA" sz="1900" dirty="0" smtClean="0"/>
          </a:p>
          <a:p>
            <a:pPr lvl="1"/>
            <a:r>
              <a:rPr lang="en-CA" sz="1900" dirty="0" smtClean="0"/>
              <a:t>the </a:t>
            </a:r>
            <a:r>
              <a:rPr lang="en-CA" sz="1900" dirty="0"/>
              <a:t>payment of any consideration relating to the franchise</a:t>
            </a:r>
            <a:r>
              <a:rPr lang="en-CA" sz="1900" dirty="0" smtClean="0"/>
              <a:t>.</a:t>
            </a:r>
          </a:p>
          <a:p>
            <a:r>
              <a:rPr lang="en-CA" dirty="0" smtClean="0"/>
              <a:t>The disclosure document must be customized for the resale</a:t>
            </a:r>
          </a:p>
          <a:p>
            <a:r>
              <a:rPr lang="en-CA" dirty="0" smtClean="0"/>
              <a:t>The </a:t>
            </a:r>
            <a:r>
              <a:rPr lang="en-CA" dirty="0"/>
              <a:t>remedy for failing to disclose (or failing to adhere to the required timing and/or delivery requirements) is that the franchisee may rescind the franchise agreement </a:t>
            </a:r>
            <a:r>
              <a:rPr lang="en-CA" dirty="0" smtClean="0"/>
              <a:t>as </a:t>
            </a:r>
            <a:r>
              <a:rPr lang="en-CA" dirty="0"/>
              <a:t>well as sue for </a:t>
            </a:r>
            <a:r>
              <a:rPr lang="en-CA" dirty="0" smtClean="0"/>
              <a:t>damages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6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4191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ROLE OF THE FRANCHISOR: EXEMPTION FROM DISCLOSURE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Exemption from disclosure in the context of a franchisee resale where the </a:t>
            </a:r>
            <a:r>
              <a:rPr lang="en-CA" dirty="0"/>
              <a:t>grant of the franchise is not effected by or through the </a:t>
            </a:r>
            <a:r>
              <a:rPr lang="en-CA" dirty="0" smtClean="0"/>
              <a:t>franchisor</a:t>
            </a:r>
          </a:p>
          <a:p>
            <a:r>
              <a:rPr lang="en-CA" dirty="0" smtClean="0"/>
              <a:t>A grant is not effected by or through a franchisor if </a:t>
            </a:r>
            <a:r>
              <a:rPr lang="en-CA" dirty="0"/>
              <a:t>the franchisor </a:t>
            </a:r>
            <a:r>
              <a:rPr lang="en-CA" dirty="0" smtClean="0"/>
              <a:t>has only:</a:t>
            </a:r>
          </a:p>
          <a:p>
            <a:pPr lvl="1"/>
            <a:r>
              <a:rPr lang="en-CA" sz="1800" dirty="0" smtClean="0"/>
              <a:t>exercised </a:t>
            </a:r>
            <a:r>
              <a:rPr lang="en-CA" sz="1800" dirty="0"/>
              <a:t>a right </a:t>
            </a:r>
            <a:r>
              <a:rPr lang="en-CA" sz="1800" dirty="0" smtClean="0"/>
              <a:t>to </a:t>
            </a:r>
            <a:r>
              <a:rPr lang="en-CA" sz="1800" dirty="0"/>
              <a:t>approve or disprove the </a:t>
            </a:r>
            <a:r>
              <a:rPr lang="en-CA" sz="1800" dirty="0" smtClean="0"/>
              <a:t>grant, or</a:t>
            </a:r>
          </a:p>
          <a:p>
            <a:pPr lvl="1"/>
            <a:r>
              <a:rPr lang="en-CA" sz="1800" dirty="0" smtClean="0"/>
              <a:t>A transfer </a:t>
            </a:r>
            <a:r>
              <a:rPr lang="en-CA" sz="1800" dirty="0"/>
              <a:t>fee </a:t>
            </a:r>
            <a:r>
              <a:rPr lang="en-CA" sz="1800" dirty="0" smtClean="0"/>
              <a:t>must be paid in an amount set </a:t>
            </a:r>
            <a:r>
              <a:rPr lang="en-CA" sz="1800" dirty="0"/>
              <a:t>out in the franchise agreement or </a:t>
            </a:r>
            <a:r>
              <a:rPr lang="en-CA" sz="1800" dirty="0" smtClean="0"/>
              <a:t>that does not exceed the franchisor’s reasonable actual costs to process the grant</a:t>
            </a:r>
          </a:p>
          <a:p>
            <a:r>
              <a:rPr lang="en-CA" dirty="0"/>
              <a:t>If the franchisor is involved in the transaction in any other manner, there is a risk that the resale exemption will not </a:t>
            </a:r>
            <a:r>
              <a:rPr lang="en-CA" dirty="0" smtClean="0"/>
              <a:t>apply</a:t>
            </a:r>
          </a:p>
          <a:p>
            <a:r>
              <a:rPr lang="en-CA" dirty="0" smtClean="0"/>
              <a:t>The </a:t>
            </a:r>
            <a:r>
              <a:rPr lang="en-CA" dirty="0"/>
              <a:t>onus is on the franchisor to establish that the resale exemption </a:t>
            </a:r>
            <a:r>
              <a:rPr lang="en-CA" dirty="0" smtClean="0"/>
              <a:t>applies</a:t>
            </a:r>
          </a:p>
          <a:p>
            <a:r>
              <a:rPr lang="en-CA" dirty="0" smtClean="0"/>
              <a:t>Courts have interpreted the resale exemption narrowly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6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3162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Due diligence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Unique Franchise Considerations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1117949" y="5421883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04416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DUE DILIGENCE: FRANCHISE CONSIDERATIONS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</a:t>
            </a:r>
            <a:r>
              <a:rPr lang="en-CA" dirty="0" smtClean="0"/>
              <a:t>he </a:t>
            </a:r>
            <a:r>
              <a:rPr lang="en-CA" dirty="0"/>
              <a:t>same due diligence principles that apply to a general business acquisition also apply to </a:t>
            </a:r>
            <a:r>
              <a:rPr lang="en-CA" dirty="0" smtClean="0"/>
              <a:t>franchise resales</a:t>
            </a:r>
          </a:p>
          <a:p>
            <a:r>
              <a:rPr lang="en-CA" dirty="0" smtClean="0"/>
              <a:t>In an asset sale, the focus will be on:</a:t>
            </a:r>
          </a:p>
          <a:p>
            <a:pPr lvl="1"/>
            <a:r>
              <a:rPr lang="en-CA" sz="1800" dirty="0" smtClean="0"/>
              <a:t>where the value of the business lies</a:t>
            </a:r>
          </a:p>
          <a:p>
            <a:pPr lvl="1"/>
            <a:r>
              <a:rPr lang="en-CA" sz="1800" dirty="0" smtClean="0"/>
              <a:t>any restrictions on transferring the assets</a:t>
            </a:r>
          </a:p>
          <a:p>
            <a:pPr lvl="1"/>
            <a:r>
              <a:rPr lang="en-CA" sz="1800" dirty="0" smtClean="0"/>
              <a:t>any liabilities that the purchaser will assume</a:t>
            </a:r>
          </a:p>
          <a:p>
            <a:r>
              <a:rPr lang="en-CA" dirty="0" smtClean="0"/>
              <a:t>In a share sale, the focus will be on:</a:t>
            </a:r>
          </a:p>
          <a:p>
            <a:pPr lvl="1"/>
            <a:r>
              <a:rPr lang="en-CA" sz="1800" dirty="0" smtClean="0"/>
              <a:t>equity of the shares being acquired/capitalization of target</a:t>
            </a:r>
          </a:p>
          <a:p>
            <a:pPr lvl="1"/>
            <a:r>
              <a:rPr lang="en-CA" sz="1800" dirty="0" smtClean="0"/>
              <a:t>any restrictions on transferring the shares</a:t>
            </a:r>
          </a:p>
          <a:p>
            <a:pPr lvl="1"/>
            <a:r>
              <a:rPr lang="en-CA" sz="1800" dirty="0" smtClean="0"/>
              <a:t>the assets and liabilities being acquired</a:t>
            </a:r>
            <a:endParaRPr lang="en-CA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3711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DUE DILIGENCE: FRANCHISE CONSIDERATIONS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200" dirty="0" smtClean="0"/>
              <a:t>In </a:t>
            </a:r>
            <a:r>
              <a:rPr lang="en-CA" sz="2200" dirty="0"/>
              <a:t>the context of a </a:t>
            </a:r>
            <a:r>
              <a:rPr lang="en-CA" sz="2200" dirty="0" smtClean="0"/>
              <a:t>franchise resale, the focus of the </a:t>
            </a:r>
            <a:r>
              <a:rPr lang="en-CA" sz="2200" dirty="0"/>
              <a:t>franchise-specific due diligence </a:t>
            </a:r>
            <a:r>
              <a:rPr lang="en-CA" sz="2200" dirty="0" smtClean="0"/>
              <a:t>will be on:</a:t>
            </a:r>
          </a:p>
          <a:p>
            <a:pPr lvl="1"/>
            <a:r>
              <a:rPr lang="en-CA" sz="1800" dirty="0" smtClean="0"/>
              <a:t>an </a:t>
            </a:r>
            <a:r>
              <a:rPr lang="en-CA" sz="1800" dirty="0"/>
              <a:t>understanding of the franchise business model </a:t>
            </a:r>
            <a:r>
              <a:rPr lang="en-CA" sz="1800" dirty="0" smtClean="0"/>
              <a:t>generally</a:t>
            </a:r>
          </a:p>
          <a:p>
            <a:pPr lvl="1"/>
            <a:r>
              <a:rPr lang="en-CA" sz="1800" dirty="0" smtClean="0"/>
              <a:t>how </a:t>
            </a:r>
            <a:r>
              <a:rPr lang="en-CA" sz="1800" dirty="0"/>
              <a:t>franchising is regulated in Ontario </a:t>
            </a:r>
            <a:endParaRPr lang="en-CA" sz="1800" dirty="0" smtClean="0"/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rights and obligations of the purchaser under the </a:t>
            </a:r>
            <a:r>
              <a:rPr lang="en-CA" sz="1800" dirty="0" smtClean="0"/>
              <a:t>Act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franchisee-franchisor </a:t>
            </a:r>
            <a:r>
              <a:rPr lang="en-CA" sz="1800" dirty="0" smtClean="0"/>
              <a:t>relationship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rights to be granted to the purchaser under the franchise </a:t>
            </a:r>
            <a:r>
              <a:rPr lang="en-CA" sz="1800" dirty="0" smtClean="0"/>
              <a:t>agreement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strength of the franchise </a:t>
            </a:r>
            <a:r>
              <a:rPr lang="en-CA" sz="1800" dirty="0" smtClean="0"/>
              <a:t>system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historical operations of the franchised unit to be </a:t>
            </a:r>
            <a:r>
              <a:rPr lang="en-CA" sz="1800" dirty="0" smtClean="0"/>
              <a:t>acquired</a:t>
            </a:r>
          </a:p>
          <a:p>
            <a:r>
              <a:rPr lang="en-CA" sz="2200" dirty="0"/>
              <a:t>The disclosure </a:t>
            </a:r>
            <a:r>
              <a:rPr lang="en-CA" sz="2200" dirty="0" smtClean="0"/>
              <a:t>document (if required) </a:t>
            </a:r>
            <a:r>
              <a:rPr lang="en-CA" sz="2200" dirty="0"/>
              <a:t>and the franchise agreement will likely be the dominant focus of the franchise-specific due diligence </a:t>
            </a:r>
            <a:r>
              <a:rPr lang="en-CA" sz="2200" dirty="0" smtClean="0"/>
              <a:t>process</a:t>
            </a:r>
            <a:endParaRPr lang="en-CA" sz="2600" dirty="0"/>
          </a:p>
        </p:txBody>
      </p:sp>
      <p:grpSp>
        <p:nvGrpSpPr>
          <p:cNvPr id="6" name="Group 5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0129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Purchase agreement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Unique Franchise Considerations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1117949" y="5421883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5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3900" y="767080"/>
            <a:ext cx="3855720" cy="1472784"/>
          </a:xfrm>
        </p:spPr>
        <p:txBody>
          <a:bodyPr/>
          <a:lstStyle/>
          <a:p>
            <a:pPr marL="0" indent="0"/>
            <a:r>
              <a:rPr lang="en-US" sz="2800" dirty="0">
                <a:solidFill>
                  <a:schemeClr val="bg1"/>
                </a:solidFill>
              </a:rPr>
              <a:t>Christine </a:t>
            </a:r>
            <a:r>
              <a:rPr lang="en-US" sz="2800" dirty="0" smtClean="0">
                <a:solidFill>
                  <a:schemeClr val="bg1"/>
                </a:solidFill>
              </a:rPr>
              <a:t>Jackson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Senior </a:t>
            </a:r>
            <a:r>
              <a:rPr lang="en-US" sz="2000" dirty="0">
                <a:solidFill>
                  <a:schemeClr val="bg1"/>
                </a:solidFill>
              </a:rPr>
              <a:t>Associate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Osler, Hoskin &amp; Harcourt LLP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/>
              <a:t>This presentation is informational only. It does not constitute legal or professional advice.  You are encouraged to consult with a legal advisor if you have specific questions relating to any of the topics covered. </a:t>
            </a:r>
            <a:endParaRPr lang="en-CA" sz="2400" dirty="0"/>
          </a:p>
          <a:p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723900" y="1940060"/>
            <a:ext cx="3855720" cy="1469036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Andrae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Marrocco</a:t>
            </a:r>
          </a:p>
          <a:p>
            <a:pPr algn="just">
              <a:lnSpc>
                <a:spcPct val="84000"/>
              </a:lnSpc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Partner</a:t>
            </a:r>
          </a:p>
          <a:p>
            <a:pPr algn="just">
              <a:lnSpc>
                <a:spcPct val="84000"/>
              </a:lnSpc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Dickinson Wright LLP</a:t>
            </a:r>
          </a:p>
          <a:p>
            <a:endParaRPr lang="en-CA" sz="1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14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6253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PURCHASE AGREEMENT: FRANCHISE CONSIDERATIONS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200" dirty="0" smtClean="0"/>
              <a:t>The </a:t>
            </a:r>
            <a:r>
              <a:rPr lang="en-CA" sz="2200" dirty="0"/>
              <a:t>same considerations that apply when drafting a purchase agreement for a general business acquisition also apply to </a:t>
            </a:r>
            <a:r>
              <a:rPr lang="en-CA" sz="2200" dirty="0" smtClean="0"/>
              <a:t>the purchase agreement for a franchise resale</a:t>
            </a:r>
          </a:p>
          <a:p>
            <a:r>
              <a:rPr lang="en-CA" sz="2200" dirty="0"/>
              <a:t>The key considerations for the purchase </a:t>
            </a:r>
            <a:r>
              <a:rPr lang="en-CA" sz="2200" dirty="0" smtClean="0"/>
              <a:t>agreement are the same–namely:</a:t>
            </a:r>
          </a:p>
          <a:p>
            <a:pPr lvl="1"/>
            <a:r>
              <a:rPr lang="en-CA" sz="1900" dirty="0" smtClean="0"/>
              <a:t>properly </a:t>
            </a:r>
            <a:r>
              <a:rPr lang="en-CA" sz="1900" dirty="0"/>
              <a:t>identifying the </a:t>
            </a:r>
            <a:r>
              <a:rPr lang="en-CA" sz="1900" dirty="0" smtClean="0"/>
              <a:t>parties</a:t>
            </a:r>
          </a:p>
          <a:p>
            <a:pPr lvl="1"/>
            <a:r>
              <a:rPr lang="en-CA" sz="1900" dirty="0" smtClean="0"/>
              <a:t>clearly </a:t>
            </a:r>
            <a:r>
              <a:rPr lang="en-CA" sz="1900" dirty="0"/>
              <a:t>identifying the purchased and excluded </a:t>
            </a:r>
            <a:r>
              <a:rPr lang="en-CA" sz="1900" dirty="0" smtClean="0"/>
              <a:t>assets</a:t>
            </a:r>
          </a:p>
          <a:p>
            <a:pPr lvl="1"/>
            <a:r>
              <a:rPr lang="en-CA" sz="1900" dirty="0" smtClean="0"/>
              <a:t>ensuring </a:t>
            </a:r>
            <a:r>
              <a:rPr lang="en-CA" sz="1900" dirty="0"/>
              <a:t>that the assets are properly </a:t>
            </a:r>
            <a:r>
              <a:rPr lang="en-CA" sz="1900" dirty="0" smtClean="0"/>
              <a:t>conveyed</a:t>
            </a:r>
          </a:p>
          <a:p>
            <a:pPr lvl="1"/>
            <a:r>
              <a:rPr lang="en-CA" sz="1900" dirty="0" smtClean="0"/>
              <a:t>setting </a:t>
            </a:r>
            <a:r>
              <a:rPr lang="en-CA" sz="1900" dirty="0"/>
              <a:t>out the purchase price, any mechanisms for adjustment and timing of </a:t>
            </a:r>
            <a:r>
              <a:rPr lang="en-CA" sz="1900" dirty="0" smtClean="0"/>
              <a:t>payment</a:t>
            </a:r>
          </a:p>
          <a:p>
            <a:pPr lvl="1"/>
            <a:r>
              <a:rPr lang="en-CA" sz="1900" dirty="0" smtClean="0"/>
              <a:t>establishing </a:t>
            </a:r>
            <a:r>
              <a:rPr lang="en-CA" sz="1900" dirty="0"/>
              <a:t>a closing </a:t>
            </a:r>
            <a:r>
              <a:rPr lang="en-CA" sz="1900" dirty="0" smtClean="0"/>
              <a:t>date</a:t>
            </a:r>
          </a:p>
          <a:p>
            <a:pPr lvl="1"/>
            <a:r>
              <a:rPr lang="en-CA" sz="1900" dirty="0" smtClean="0"/>
              <a:t>including </a:t>
            </a:r>
            <a:r>
              <a:rPr lang="en-CA" sz="1900" dirty="0"/>
              <a:t>any necessary representations, warranties, covenants and conditions for </a:t>
            </a:r>
            <a:r>
              <a:rPr lang="en-CA" sz="1900" dirty="0" smtClean="0"/>
              <a:t>closing</a:t>
            </a:r>
            <a:endParaRPr lang="en-CA" sz="1900" dirty="0"/>
          </a:p>
        </p:txBody>
      </p:sp>
      <p:grpSp>
        <p:nvGrpSpPr>
          <p:cNvPr id="4" name="Group 3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6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5913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PURCHASE AGREEMENT: FRANCHISE CONSIDERATIONS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900" dirty="0" smtClean="0"/>
              <a:t>In the context of a franchise resale, the </a:t>
            </a:r>
            <a:r>
              <a:rPr lang="en-CA" sz="1800" dirty="0" smtClean="0"/>
              <a:t>drafter will also </a:t>
            </a:r>
            <a:r>
              <a:rPr lang="en-CA" sz="1800" dirty="0"/>
              <a:t>want to ensure that terms of the purchase agreement are consistent with the franchise </a:t>
            </a:r>
            <a:r>
              <a:rPr lang="en-CA" sz="1800" dirty="0" smtClean="0"/>
              <a:t>agreement</a:t>
            </a:r>
            <a:r>
              <a:rPr lang="en-CA" sz="1800" dirty="0"/>
              <a:t> </a:t>
            </a:r>
            <a:r>
              <a:rPr lang="en-CA" sz="1800" dirty="0" smtClean="0"/>
              <a:t>– for example: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name of the vendor is the same as the name of the </a:t>
            </a:r>
            <a:r>
              <a:rPr lang="en-CA" sz="1800" dirty="0" smtClean="0"/>
              <a:t>franchisee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assets to be purchased include all of the assets that the purchaser will need to operate the franchised business </a:t>
            </a:r>
            <a:r>
              <a:rPr lang="en-CA" sz="1800" dirty="0" smtClean="0"/>
              <a:t>post-closing</a:t>
            </a:r>
            <a:endParaRPr lang="en-CA" sz="1800" dirty="0"/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assets to be purchased do not include any assets owned by the </a:t>
            </a:r>
            <a:r>
              <a:rPr lang="en-CA" sz="1800" dirty="0" smtClean="0"/>
              <a:t>franchisor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assets to be purchased are properly </a:t>
            </a:r>
            <a:r>
              <a:rPr lang="en-CA" sz="1800" dirty="0" smtClean="0"/>
              <a:t>conveyed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franchisor’s consent is a condition precedent to the closing of the </a:t>
            </a:r>
            <a:r>
              <a:rPr lang="en-CA" sz="1800" dirty="0" smtClean="0"/>
              <a:t>transaction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 smtClean="0"/>
              <a:t>purchaser will enter into the franchisor’s then-current form of franchise agreement (or take an assignment) as </a:t>
            </a:r>
            <a:r>
              <a:rPr lang="en-CA" sz="1800" dirty="0"/>
              <a:t>a condition precedent to the closing of the </a:t>
            </a:r>
            <a:r>
              <a:rPr lang="en-CA" sz="1800" dirty="0" smtClean="0"/>
              <a:t>transaction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6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8993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end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572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THANK YOU!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491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CA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Regulatory Environment Governing Franchising in Ontario</a:t>
            </a:r>
          </a:p>
          <a:p>
            <a:r>
              <a:rPr lang="en-US" sz="2400" dirty="0" smtClean="0"/>
              <a:t>Providing Independent Legal Advice on Franchise Resales</a:t>
            </a:r>
          </a:p>
          <a:p>
            <a:r>
              <a:rPr lang="en-US" sz="2400" dirty="0" smtClean="0"/>
              <a:t>The Role of the Franchisor</a:t>
            </a:r>
          </a:p>
          <a:p>
            <a:r>
              <a:rPr lang="en-US" sz="2400" dirty="0" smtClean="0"/>
              <a:t>Franchise Considerations when Conducting Due Diligence</a:t>
            </a:r>
          </a:p>
          <a:p>
            <a:r>
              <a:rPr lang="en-US" sz="2400" dirty="0" smtClean="0"/>
              <a:t>Franchise Considerations when Drafting the Purchase Agreement</a:t>
            </a:r>
            <a:endParaRPr lang="en-CA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10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380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Environment: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Governing Franchising in Ontario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1117949" y="5421883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620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REGULATORY ENVIRONMENT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Franchising is regulated provincially in Ontario by the </a:t>
            </a:r>
            <a:r>
              <a:rPr lang="en-US" i="1" dirty="0" smtClean="0"/>
              <a:t>Arthur Wishart Act (Franchise Disclosure), 2000 </a:t>
            </a:r>
            <a:r>
              <a:rPr lang="en-US" dirty="0" smtClean="0"/>
              <a:t>(the “Act”)</a:t>
            </a:r>
          </a:p>
          <a:p>
            <a:r>
              <a:rPr lang="en-US" dirty="0" smtClean="0"/>
              <a:t>The Act imposes:</a:t>
            </a:r>
          </a:p>
          <a:p>
            <a:pPr lvl="1"/>
            <a:r>
              <a:rPr lang="en-US" sz="1800" dirty="0" smtClean="0"/>
              <a:t>pre-sale disclosure requirement </a:t>
            </a:r>
          </a:p>
          <a:p>
            <a:pPr lvl="1"/>
            <a:r>
              <a:rPr lang="en-US" sz="1800" dirty="0" smtClean="0"/>
              <a:t>post-sale duty of good faith and fair dealing</a:t>
            </a:r>
          </a:p>
          <a:p>
            <a:pPr lvl="1"/>
            <a:r>
              <a:rPr lang="en-US" sz="1800" dirty="0" smtClean="0"/>
              <a:t>protected right to associate</a:t>
            </a:r>
          </a:p>
          <a:p>
            <a:pPr lvl="1"/>
            <a:r>
              <a:rPr lang="en-US" sz="1800" dirty="0" smtClean="0"/>
              <a:t>no waiver</a:t>
            </a:r>
            <a:endParaRPr lang="en-US" sz="1800" dirty="0"/>
          </a:p>
          <a:p>
            <a:r>
              <a:rPr lang="en-US" dirty="0" smtClean="0"/>
              <a:t>Remedial </a:t>
            </a:r>
            <a:r>
              <a:rPr lang="en-US" dirty="0"/>
              <a:t>legislation that was put in place to protect </a:t>
            </a:r>
            <a:r>
              <a:rPr lang="en-US" dirty="0" smtClean="0"/>
              <a:t>Franchisees </a:t>
            </a:r>
            <a:r>
              <a:rPr lang="en-US" dirty="0"/>
              <a:t>and c</a:t>
            </a:r>
            <a:r>
              <a:rPr lang="en-US" dirty="0" smtClean="0"/>
              <a:t>ourts </a:t>
            </a:r>
            <a:r>
              <a:rPr lang="en-US" dirty="0"/>
              <a:t>give broad reading consistent with that purpose</a:t>
            </a:r>
          </a:p>
          <a:p>
            <a:r>
              <a:rPr lang="en-US" dirty="0"/>
              <a:t>No registration requirement and no regulator to rubber stamp </a:t>
            </a:r>
            <a:r>
              <a:rPr lang="en-US" dirty="0" smtClean="0"/>
              <a:t>compliance</a:t>
            </a:r>
          </a:p>
          <a:p>
            <a:endParaRPr lang="en-CA" dirty="0"/>
          </a:p>
          <a:p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537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PROVIDING INDEPENDENT LEGAL ADVICE: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Franchise Resales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1117949" y="5421883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429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 LEGAL ADVICE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ILA arises in the context of a franchise resale</a:t>
            </a:r>
          </a:p>
          <a:p>
            <a:r>
              <a:rPr lang="en-US" dirty="0" smtClean="0"/>
              <a:t>The importance of clearly establishing the scope and limits of the engagement</a:t>
            </a:r>
          </a:p>
          <a:p>
            <a:r>
              <a:rPr lang="en-US" dirty="0" smtClean="0"/>
              <a:t>For example, will the engagement include:</a:t>
            </a:r>
          </a:p>
          <a:p>
            <a:pPr lvl="1"/>
            <a:r>
              <a:rPr lang="en-US" sz="1800" dirty="0" smtClean="0"/>
              <a:t>review of purchase agreement</a:t>
            </a:r>
          </a:p>
          <a:p>
            <a:pPr lvl="1"/>
            <a:r>
              <a:rPr lang="en-US" sz="1800" dirty="0" smtClean="0"/>
              <a:t>review of franchise laws</a:t>
            </a:r>
          </a:p>
          <a:p>
            <a:pPr lvl="1"/>
            <a:r>
              <a:rPr lang="en-US" sz="1800" dirty="0" smtClean="0"/>
              <a:t>review of franchise agreement</a:t>
            </a:r>
          </a:p>
          <a:p>
            <a:pPr lvl="1"/>
            <a:r>
              <a:rPr lang="en-US" sz="1800" dirty="0" smtClean="0"/>
              <a:t>review of disclosure document</a:t>
            </a:r>
          </a:p>
          <a:p>
            <a:pPr lvl="1"/>
            <a:r>
              <a:rPr lang="en-US" sz="1800" dirty="0"/>
              <a:t>n</a:t>
            </a:r>
            <a:r>
              <a:rPr lang="en-US" sz="1800" dirty="0" smtClean="0"/>
              <a:t>egotiating and/or drafting agreements</a:t>
            </a:r>
          </a:p>
          <a:p>
            <a:r>
              <a:rPr lang="en-US" dirty="0" smtClean="0"/>
              <a:t>Consider budget and timing restraints when establishing the scope of engagement</a:t>
            </a:r>
          </a:p>
          <a:p>
            <a:r>
              <a:rPr lang="en-US" dirty="0" smtClean="0"/>
              <a:t>Prepare a reporting letter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1195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ILA: REVIEWING THE PURCHASE AGREEMENT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will often be important to highlight: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structure of the transaction </a:t>
            </a:r>
            <a:endParaRPr lang="en-CA" sz="1800" dirty="0" smtClean="0"/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purchase price </a:t>
            </a:r>
            <a:endParaRPr lang="en-CA" sz="1800" dirty="0" smtClean="0"/>
          </a:p>
          <a:p>
            <a:pPr lvl="1"/>
            <a:r>
              <a:rPr lang="en-CA" sz="1800" dirty="0" smtClean="0"/>
              <a:t>which assets/liabilities </a:t>
            </a:r>
            <a:r>
              <a:rPr lang="en-CA" sz="1800" dirty="0"/>
              <a:t>are being purchased/sold </a:t>
            </a:r>
            <a:endParaRPr lang="en-CA" sz="1800" dirty="0" smtClean="0"/>
          </a:p>
          <a:p>
            <a:pPr lvl="1"/>
            <a:r>
              <a:rPr lang="en-CA" sz="1800" dirty="0" smtClean="0"/>
              <a:t>which assets/liabilities </a:t>
            </a:r>
            <a:r>
              <a:rPr lang="en-CA" sz="1800" dirty="0"/>
              <a:t>are being retained by the </a:t>
            </a:r>
            <a:r>
              <a:rPr lang="en-CA" sz="1800" dirty="0" smtClean="0"/>
              <a:t>seller</a:t>
            </a:r>
          </a:p>
          <a:p>
            <a:pPr lvl="1"/>
            <a:r>
              <a:rPr lang="en-CA" sz="1800" dirty="0" smtClean="0"/>
              <a:t>whether </a:t>
            </a:r>
            <a:r>
              <a:rPr lang="en-CA" sz="1800" dirty="0"/>
              <a:t>the assets are being </a:t>
            </a:r>
            <a:r>
              <a:rPr lang="en-CA" sz="1800" dirty="0" smtClean="0"/>
              <a:t>properly conveyed</a:t>
            </a:r>
          </a:p>
          <a:p>
            <a:pPr lvl="1"/>
            <a:r>
              <a:rPr lang="en-CA" sz="1800" dirty="0" smtClean="0"/>
              <a:t>the </a:t>
            </a:r>
            <a:r>
              <a:rPr lang="en-CA" sz="1800" dirty="0"/>
              <a:t>existence of any confidentiality or non-competition </a:t>
            </a:r>
            <a:r>
              <a:rPr lang="en-CA" sz="1800" dirty="0" smtClean="0"/>
              <a:t>covenants</a:t>
            </a:r>
          </a:p>
          <a:p>
            <a:r>
              <a:rPr lang="en-US" dirty="0" smtClean="0"/>
              <a:t>However, the </a:t>
            </a:r>
            <a:r>
              <a:rPr lang="en-US" dirty="0"/>
              <a:t>focus of the review of the purchase agreement will be dependent on the client’s objectives</a:t>
            </a:r>
          </a:p>
          <a:p>
            <a:pPr lvl="1"/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135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ILA: REVIEWING THE FRANCHISE DISCLOSURE DOCUMENT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Overview of key rights and obligations of the franchisor and franchisee under the Act</a:t>
            </a:r>
          </a:p>
          <a:p>
            <a:r>
              <a:rPr lang="en-CA" dirty="0" smtClean="0"/>
              <a:t>Highlight </a:t>
            </a:r>
            <a:r>
              <a:rPr lang="en-CA" dirty="0"/>
              <a:t>the following for the client: </a:t>
            </a:r>
            <a:endParaRPr lang="en-CA" dirty="0" smtClean="0"/>
          </a:p>
          <a:p>
            <a:pPr lvl="1"/>
            <a:r>
              <a:rPr lang="en-CA" sz="1900" dirty="0" smtClean="0"/>
              <a:t>the </a:t>
            </a:r>
            <a:r>
              <a:rPr lang="en-CA" sz="1900" dirty="0"/>
              <a:t>franchisor’s level of experience and </a:t>
            </a:r>
            <a:r>
              <a:rPr lang="en-CA" sz="1900" dirty="0" smtClean="0"/>
              <a:t>resources</a:t>
            </a:r>
          </a:p>
          <a:p>
            <a:pPr lvl="1"/>
            <a:r>
              <a:rPr lang="en-CA" sz="1900" dirty="0" smtClean="0"/>
              <a:t>whether </a:t>
            </a:r>
            <a:r>
              <a:rPr lang="en-CA" sz="1900" dirty="0"/>
              <a:t>the list of historical litigation raises any red </a:t>
            </a:r>
            <a:r>
              <a:rPr lang="en-CA" sz="1900" dirty="0" smtClean="0"/>
              <a:t>flags</a:t>
            </a:r>
          </a:p>
          <a:p>
            <a:pPr lvl="1"/>
            <a:r>
              <a:rPr lang="en-CA" sz="1900" dirty="0" smtClean="0"/>
              <a:t>whether </a:t>
            </a:r>
            <a:r>
              <a:rPr lang="en-CA" sz="1900" dirty="0"/>
              <a:t>the fees are unusually high or low for the type of franchise </a:t>
            </a:r>
            <a:r>
              <a:rPr lang="en-CA" sz="1900" dirty="0" smtClean="0"/>
              <a:t>system </a:t>
            </a:r>
          </a:p>
          <a:p>
            <a:pPr lvl="1"/>
            <a:r>
              <a:rPr lang="en-CA" sz="1900" dirty="0" smtClean="0"/>
              <a:t>restrictions on the </a:t>
            </a:r>
            <a:r>
              <a:rPr lang="en-CA" sz="1900" dirty="0"/>
              <a:t>purchase and sale of goods and </a:t>
            </a:r>
            <a:r>
              <a:rPr lang="en-CA" sz="1900" dirty="0" smtClean="0"/>
              <a:t>services</a:t>
            </a:r>
          </a:p>
          <a:p>
            <a:pPr lvl="1"/>
            <a:r>
              <a:rPr lang="en-CA" sz="1900" dirty="0"/>
              <a:t>t</a:t>
            </a:r>
            <a:r>
              <a:rPr lang="en-CA" sz="1900" dirty="0" smtClean="0"/>
              <a:t>he form </a:t>
            </a:r>
            <a:r>
              <a:rPr lang="en-CA" sz="1900" dirty="0"/>
              <a:t>of exclusive territory, if any, the franchisee will </a:t>
            </a:r>
            <a:r>
              <a:rPr lang="en-CA" sz="1900" dirty="0" smtClean="0"/>
              <a:t>receive</a:t>
            </a:r>
          </a:p>
          <a:p>
            <a:pPr lvl="1"/>
            <a:r>
              <a:rPr lang="en-CA" sz="1900" dirty="0" smtClean="0"/>
              <a:t>whether </a:t>
            </a:r>
            <a:r>
              <a:rPr lang="en-CA" sz="1900" dirty="0"/>
              <a:t>the franchisor’s trade-marks are </a:t>
            </a:r>
            <a:r>
              <a:rPr lang="en-CA" sz="1900" dirty="0" smtClean="0"/>
              <a:t>registered</a:t>
            </a:r>
          </a:p>
          <a:p>
            <a:pPr lvl="1"/>
            <a:r>
              <a:rPr lang="en-CA" sz="1900" dirty="0" smtClean="0"/>
              <a:t>the </a:t>
            </a:r>
            <a:r>
              <a:rPr lang="en-CA" sz="1900" dirty="0"/>
              <a:t>list of existing and former </a:t>
            </a:r>
            <a:r>
              <a:rPr lang="en-CA" sz="1900" dirty="0" smtClean="0"/>
              <a:t>franchisees</a:t>
            </a:r>
            <a:endParaRPr lang="en-CA" sz="1900" dirty="0"/>
          </a:p>
          <a:p>
            <a:r>
              <a:rPr lang="en-US" sz="2200" dirty="0"/>
              <a:t>Review the disclosure document to identify any deficiencies</a:t>
            </a:r>
          </a:p>
          <a:p>
            <a:pPr lvl="1"/>
            <a:endParaRPr lang="en-CA" sz="1900" dirty="0"/>
          </a:p>
        </p:txBody>
      </p:sp>
      <p:grpSp>
        <p:nvGrpSpPr>
          <p:cNvPr id="6" name="Group 5"/>
          <p:cNvGrpSpPr/>
          <p:nvPr/>
        </p:nvGrpSpPr>
        <p:grpSpPr>
          <a:xfrm>
            <a:off x="7875556" y="5861051"/>
            <a:ext cx="3592544" cy="558788"/>
            <a:chOff x="4978400" y="5701836"/>
            <a:chExt cx="3592544" cy="55878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0352" y="5808579"/>
              <a:ext cx="1210592" cy="337039"/>
            </a:xfrm>
            <a:prstGeom prst="rect">
              <a:avLst/>
            </a:prstGeom>
          </p:spPr>
        </p:pic>
        <p:pic>
          <p:nvPicPr>
            <p:cNvPr id="8" name="Picture 3" descr="image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00" y="5701836"/>
              <a:ext cx="2381951" cy="5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39064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111</TotalTime>
  <Words>1348</Words>
  <Application>Microsoft Office PowerPoint</Application>
  <PresentationFormat>Widescreen</PresentationFormat>
  <Paragraphs>148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Franklin Gothic Book</vt:lpstr>
      <vt:lpstr>Crop</vt:lpstr>
      <vt:lpstr>BUYING AND SELLING A UNIT FRANCHISE</vt:lpstr>
      <vt:lpstr>Christine Jackson Senior Associate  Osler, Hoskin &amp; Harcourt LLP </vt:lpstr>
      <vt:lpstr>OVERVIEW</vt:lpstr>
      <vt:lpstr>Regulatory Environment:</vt:lpstr>
      <vt:lpstr>REGULATORY ENVIRONMENT</vt:lpstr>
      <vt:lpstr>PROVIDING INDEPENDENT LEGAL ADVICE:</vt:lpstr>
      <vt:lpstr>INDEPENDENT LEGAL ADVICE</vt:lpstr>
      <vt:lpstr>ILA: REVIEWING THE PURCHASE AGREEMENT</vt:lpstr>
      <vt:lpstr>ILA: REVIEWING THE FRANCHISE DISCLOSURE DOCUMENT</vt:lpstr>
      <vt:lpstr>ILA: REVIEWING THE FRANCHISE AGREEMENT</vt:lpstr>
      <vt:lpstr>CHALLENGES OF PROVIDING ILA</vt:lpstr>
      <vt:lpstr>The role of the franchisor</vt:lpstr>
      <vt:lpstr>THE ROLE OF THE FRANCHISOR: CONSENT</vt:lpstr>
      <vt:lpstr>THE ROLE OF THE FRANCHISOR: DISCLOSURE</vt:lpstr>
      <vt:lpstr>THE ROLE OF THE FRANCHISOR: EXEMPTION FROM DISCLOSURE</vt:lpstr>
      <vt:lpstr>Due diligence</vt:lpstr>
      <vt:lpstr>DUE DILIGENCE: FRANCHISE CONSIDERATIONS</vt:lpstr>
      <vt:lpstr>DUE DILIGENCE: FRANCHISE CONSIDERATIONS</vt:lpstr>
      <vt:lpstr>Purchase agreement</vt:lpstr>
      <vt:lpstr>PURCHASE AGREEMENT: FRANCHISE CONSIDERATIONS</vt:lpstr>
      <vt:lpstr>PURCHASE AGREEMENT: FRANCHISE CONSIDERATIONS</vt:lpstr>
      <vt:lpstr>The end</vt:lpstr>
      <vt:lpstr>THANK YOU!</vt:lpstr>
    </vt:vector>
  </TitlesOfParts>
  <Company>Carthos Services, 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AND SELLING A UNIT FRANCHISE</dc:title>
  <dc:creator>Jackson, Christine</dc:creator>
  <cp:lastModifiedBy>Jackson, Christine</cp:lastModifiedBy>
  <cp:revision>59</cp:revision>
  <cp:lastPrinted>2017-01-18T14:33:08Z</cp:lastPrinted>
  <dcterms:created xsi:type="dcterms:W3CDTF">2017-01-18T12:43:39Z</dcterms:created>
  <dcterms:modified xsi:type="dcterms:W3CDTF">2017-01-18T15:30:53Z</dcterms:modified>
</cp:coreProperties>
</file>