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.0.0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>
  <p:sldMasterIdLst>
    <p:sldMasterId id="2147483663" r:id="rId1"/>
    <p:sldMasterId id="2147483828" r:id="rId2"/>
  </p:sldMasterIdLst>
  <p:notesMasterIdLst>
    <p:notesMasterId r:id="rId3"/>
  </p:notesMasterIdLst>
  <p:handoutMasterIdLst>
    <p:handoutMasterId r:id="rId4"/>
  </p:handoutMasterIdLst>
  <p:sldIdLst>
    <p:sldId id="269" r:id="rId5"/>
    <p:sldId id="314" r:id="rId6"/>
    <p:sldId id="270" r:id="rId7"/>
    <p:sldId id="297" r:id="rId8"/>
    <p:sldId id="256" r:id="rId9"/>
    <p:sldId id="315" r:id="rId10"/>
    <p:sldId id="271" r:id="rId11"/>
    <p:sldId id="298" r:id="rId12"/>
    <p:sldId id="328" r:id="rId13"/>
    <p:sldId id="299" r:id="rId14"/>
    <p:sldId id="330" r:id="rId15"/>
    <p:sldId id="316" r:id="rId16"/>
    <p:sldId id="273" r:id="rId17"/>
    <p:sldId id="329" r:id="rId18"/>
    <p:sldId id="331" r:id="rId19"/>
    <p:sldId id="317" r:id="rId20"/>
    <p:sldId id="278" r:id="rId21"/>
    <p:sldId id="333" r:id="rId22"/>
    <p:sldId id="334" r:id="rId23"/>
    <p:sldId id="337" r:id="rId24"/>
    <p:sldId id="338" r:id="rId25"/>
    <p:sldId id="318" r:id="rId26"/>
    <p:sldId id="280" r:id="rId27"/>
    <p:sldId id="339" r:id="rId28"/>
    <p:sldId id="307" r:id="rId29"/>
    <p:sldId id="308" r:id="rId30"/>
    <p:sldId id="309" r:id="rId31"/>
    <p:sldId id="312" r:id="rId32"/>
    <p:sldId id="281" r:id="rId33"/>
    <p:sldId id="321" r:id="rId34"/>
    <p:sldId id="319" r:id="rId35"/>
    <p:sldId id="320" r:id="rId36"/>
    <p:sldId id="341" r:id="rId37"/>
    <p:sldId id="322" r:id="rId38"/>
    <p:sldId id="290" r:id="rId39"/>
    <p:sldId id="323" r:id="rId40"/>
    <p:sldId id="291" r:id="rId41"/>
    <p:sldId id="324" r:id="rId42"/>
    <p:sldId id="292" r:id="rId43"/>
    <p:sldId id="286" r:id="rId44"/>
    <p:sldId id="325" r:id="rId45"/>
    <p:sldId id="326" r:id="rId46"/>
    <p:sldId id="293" r:id="rId47"/>
    <p:sldId id="327" r:id="rId48"/>
    <p:sldId id="294" r:id="rId49"/>
    <p:sldId id="295" r:id="rId50"/>
    <p:sldId id="340" r:id="rId51"/>
  </p:sldIdLst>
  <p:sldSz cx="9144000" cy="6858000" type="screen4x3"/>
  <p:notesSz cx="6858000" cy="92964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8197" autoAdjust="0"/>
  </p:normalViewPr>
  <p:slideViewPr>
    <p:cSldViewPr snapToGrid="0">
      <p:cViewPr varScale="1">
        <p:scale>
          <a:sx n="85" d="100"/>
          <a:sy n="85" d="100"/>
        </p:scale>
        <p:origin x="96" y="3240"/>
      </p:cViewPr>
      <p:guideLst>
        <p:guide orient="horz" pos="888"/>
        <p:guide pos="288"/>
      </p:guideLst>
    </p:cSldViewPr>
  </p:slideViewPr>
  <p:outlineViewPr>
    <p:cViewPr>
      <p:scale>
        <a:sx n="33" d="100"/>
        <a:sy n="33" d="100"/>
      </p:scale>
      <p:origin x="0" y="-117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0"/>
    </p:cViewPr>
  </p:sorterViewPr>
  <p:notesViewPr>
    <p:cSldViewPr snapToGrid="0">
      <p:cViewPr varScale="1">
        <p:scale>
          <a:sx n="140" d="100"/>
          <a:sy n="140" d="100"/>
        </p:scale>
        <p:origin x="114" y="1122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slide" Target="slides/slide45.xml" /><Relationship Id="rId5" Type="http://schemas.openxmlformats.org/officeDocument/2006/relationships/slide" Target="slides/slide1.xml" /><Relationship Id="rId50" Type="http://schemas.openxmlformats.org/officeDocument/2006/relationships/slide" Target="slides/slide46.xml" /><Relationship Id="rId51" Type="http://schemas.openxmlformats.org/officeDocument/2006/relationships/slide" Target="slides/slide47.xml" /><Relationship Id="rId52" Type="http://schemas.openxmlformats.org/officeDocument/2006/relationships/tags" Target="tags/tag1.xml" /><Relationship Id="rId53" Type="http://schemas.openxmlformats.org/officeDocument/2006/relationships/presProps" Target="presProps.xml" /><Relationship Id="rId54" Type="http://schemas.openxmlformats.org/officeDocument/2006/relationships/viewProps" Target="viewProps.xml" /><Relationship Id="rId55" Type="http://schemas.openxmlformats.org/officeDocument/2006/relationships/theme" Target="theme/theme1.xml" /><Relationship Id="rId56" Type="http://schemas.openxmlformats.org/officeDocument/2006/relationships/tableStyles" Target="tableStyles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3C1E-3A9B-4ADB-8998-504AFDAE4F9C}" type="datetimeFigureOut">
              <a:rPr lang="en-CA" smtClean="0"/>
              <a:t>2016-11-15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37210-2E4A-40DD-AB34-9C07210116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24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07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39" y="0"/>
            <a:ext cx="2972007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304CF-68BB-4AB4-95B1-E57164E17A51}" type="datetimeFigureOut">
              <a:rPr lang="en-CA" smtClean="0"/>
              <a:t>2016-11-15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0" y="4473792"/>
            <a:ext cx="5487022" cy="36609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780"/>
            <a:ext cx="2972007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39" y="8830780"/>
            <a:ext cx="2972007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FEDF-9100-4F4E-AF84-A87E65481B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89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100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689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828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478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193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6800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980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267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778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5963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5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246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508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532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091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921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80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773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027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405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224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94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501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511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885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3860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3860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8260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417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90565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354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78320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51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3525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6231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183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4858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4547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6585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9199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8787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820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81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526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057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26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FEDF-9100-4F4E-AF84-A87E65481B7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91851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66" y="0"/>
            <a:ext cx="9235440" cy="6929629"/>
          </a:xfrm>
          <a:prstGeom prst="rect">
            <a:avLst/>
          </a:prstGeom>
        </p:spPr>
      </p:pic>
      <p:sp>
        <p:nvSpPr>
          <p:cNvPr id="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04672" y="3291840"/>
            <a:ext cx="1765300" cy="557213"/>
          </a:xfrm>
          <a:prstGeom prst="rect">
            <a:avLst/>
          </a:prstGeom>
        </p:spPr>
        <p:txBody>
          <a:bodyPr anchor="ctr" anchorCtr="0"/>
          <a:lstStyle>
            <a:defPPr>
              <a:defRPr kern="1200" smtId="4294967295"/>
            </a:defPPr>
            <a:lvl1pPr marL="0" indent="0">
              <a:buNone/>
              <a:defRPr sz="1200" baseline="0"/>
            </a:lvl1pPr>
          </a:lstStyle>
          <a:p>
            <a:r>
              <a:rPr lang="en-US" smtClean="0"/>
              <a:t>Click to add logo</a:t>
            </a:r>
            <a:br>
              <a:rPr lang="en-US" smtClean="0"/>
            </a:br>
            <a:r>
              <a:rPr lang="en-US" smtClean="0"/>
              <a:t>(optional)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6280" y="685800"/>
            <a:ext cx="384962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kern="1200" smtId="4294967295"/>
            </a:def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CA" sz="1200" b="1" i="0" u="none" strike="noStrike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Osler, Hoskin &amp; Harcourt </a:t>
            </a:r>
            <a:r>
              <a:rPr lang="en-CA" sz="1200" b="0" i="0" u="none" strike="noStrike" kern="1200" cap="sm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llp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1582" y="4082214"/>
            <a:ext cx="4133850" cy="847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CA" sz="2000" kern="1200" baseline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CA" smtClean="0"/>
              <a:t>Click to add Presenter(s)</a:t>
            </a:r>
          </a:p>
          <a:p>
            <a:pPr lvl="0"/>
            <a:endParaRPr lang="en-CA"/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777667" y="1684157"/>
            <a:ext cx="7571232" cy="11504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spcBef>
                <a:spcPct val="0"/>
              </a:spcBef>
              <a:defRPr sz="4000" baseline="0">
                <a:solidFill>
                  <a:srgbClr val="CD163F"/>
                </a:solidFill>
              </a:defRPr>
            </a:lvl1pPr>
          </a:lstStyle>
          <a:p>
            <a:r>
              <a:rPr lang="en-US" smtClean="0"/>
              <a:t>Click to add presentation title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3816" y="5925312"/>
            <a:ext cx="1581912" cy="393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smtClean="0"/>
              <a:t>Click to add Month Year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95528" y="2898648"/>
            <a:ext cx="7571232" cy="1828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cap="all" baseline="0">
                <a:solidFill>
                  <a:srgbClr val="414141"/>
                </a:solidFill>
              </a:defRPr>
            </a:lvl1pPr>
          </a:lstStyle>
          <a:p>
            <a:pPr lvl="0"/>
            <a:r>
              <a:rPr lang="en-CA" sz="1600" smtClean="0"/>
              <a:t>Click to add subtitle – this is optional, delete if not needed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543805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Office Locations Map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93" y="1167936"/>
            <a:ext cx="5687568" cy="5172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1053" y="4810146"/>
            <a:ext cx="1846162" cy="13721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kern="1200" smtId="4294967295"/>
            </a:defPPr>
          </a:lstStyle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en-US" sz="1400" b="1" smtClean="0"/>
              <a:t>Toronto</a:t>
            </a:r>
            <a:br>
              <a:rPr lang="en-US" sz="1400" smtClean="0"/>
            </a:br>
            <a:r>
              <a:rPr lang="en-US" sz="1200" smtClean="0"/>
              <a:t>100 King Street West</a:t>
            </a:r>
            <a:br>
              <a:rPr lang="en-US" sz="1200" smtClean="0"/>
            </a:br>
            <a:r>
              <a:rPr lang="en-US" sz="1200" smtClean="0"/>
              <a:t>1 First Canadian Place</a:t>
            </a:r>
            <a:br>
              <a:rPr lang="en-US" sz="1200" smtClean="0"/>
            </a:br>
            <a:r>
              <a:rPr lang="fr-FR" sz="1200" smtClean="0"/>
              <a:t>Suite 6200, P.O. Box 50</a:t>
            </a:r>
            <a:br>
              <a:rPr lang="en-US" sz="1200" smtClean="0"/>
            </a:br>
            <a:r>
              <a:rPr lang="en-US" sz="1200" smtClean="0"/>
              <a:t>Toronto ON  M5X 1B8</a:t>
            </a:r>
          </a:p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en-US" sz="1200" smtClean="0"/>
              <a:t>Tel: 416.362.2111</a:t>
            </a:r>
            <a:br>
              <a:rPr lang="en-US" sz="1200" smtClean="0"/>
            </a:br>
            <a:r>
              <a:rPr lang="en-US" sz="1200" smtClean="0"/>
              <a:t>Fax: 416.862.6666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97210" y="1560740"/>
            <a:ext cx="1846162" cy="11926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kern="1200" smtId="4294967295"/>
            </a:defPPr>
          </a:lstStyle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en-US" sz="1400" b="1" smtClean="0"/>
              <a:t>Ottawa</a:t>
            </a:r>
            <a:br>
              <a:rPr lang="en-US" sz="1400" smtClean="0"/>
            </a:br>
            <a:r>
              <a:rPr lang="en-US" sz="1200" smtClean="0"/>
              <a:t>Suite 1900</a:t>
            </a:r>
            <a:br>
              <a:rPr lang="en-US" sz="1200" smtClean="0"/>
            </a:br>
            <a:r>
              <a:rPr lang="en-US" sz="1200" smtClean="0"/>
              <a:t>340 Albert Street</a:t>
            </a:r>
            <a:br>
              <a:rPr lang="en-US" sz="1200" smtClean="0"/>
            </a:br>
            <a:r>
              <a:rPr lang="en-US" sz="1200" smtClean="0"/>
              <a:t>Ottawa  ON  K1R 7Y6</a:t>
            </a:r>
          </a:p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en-US" sz="1200" smtClean="0"/>
              <a:t>Tel: 613.235.7234</a:t>
            </a:r>
            <a:br>
              <a:rPr lang="en-US" sz="1200" smtClean="0"/>
            </a:br>
            <a:r>
              <a:rPr lang="en-US" sz="1200" smtClean="0"/>
              <a:t>Fax: 613.235.2867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97210" y="3175658"/>
            <a:ext cx="1846162" cy="13721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kern="1200" smtId="4294967295"/>
            </a:defPPr>
          </a:lstStyle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en-US" sz="1400" b="1" smtClean="0"/>
              <a:t>Montreal</a:t>
            </a:r>
            <a:br>
              <a:rPr lang="en-US" sz="1400" smtClean="0"/>
            </a:br>
            <a:r>
              <a:rPr lang="fr-FR" sz="1200" smtClean="0"/>
              <a:t>1000, </a:t>
            </a:r>
            <a:br>
              <a:rPr lang="fr-FR" sz="1200" smtClean="0"/>
            </a:br>
            <a:r>
              <a:rPr lang="fr-FR" sz="1200" smtClean="0"/>
              <a:t>rue De La Gauchetière Ouest</a:t>
            </a:r>
            <a:br>
              <a:rPr lang="fr-FR" sz="1200" smtClean="0"/>
            </a:br>
            <a:r>
              <a:rPr lang="fr-FR" sz="1200" smtClean="0"/>
              <a:t>Bureau 2100</a:t>
            </a:r>
            <a:br>
              <a:rPr lang="fr-FR" sz="1200" smtClean="0"/>
            </a:br>
            <a:r>
              <a:rPr lang="fr-FR" sz="1200" smtClean="0"/>
              <a:t>Montréal  QC  H3B 4W5</a:t>
            </a:r>
          </a:p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fr-FR" sz="1200" smtClean="0"/>
              <a:t>Tel: 514.904.8100</a:t>
            </a:r>
            <a:br>
              <a:rPr lang="fr-FR" sz="1200" smtClean="0"/>
            </a:br>
            <a:r>
              <a:rPr lang="fr-FR" sz="1200" smtClean="0"/>
              <a:t>Fax: 514.904.8101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97210" y="4834794"/>
            <a:ext cx="1846162" cy="13721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kern="1200" smtId="4294967295"/>
            </a:defPPr>
          </a:lstStyle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en-US" sz="1400" b="1" smtClean="0"/>
              <a:t>New York</a:t>
            </a:r>
            <a:br>
              <a:rPr lang="en-US" sz="1400" smtClean="0"/>
            </a:br>
            <a:r>
              <a:rPr lang="en-US" sz="1200" smtClean="0"/>
              <a:t>620 8th Avenue</a:t>
            </a:r>
            <a:br>
              <a:rPr lang="en-US" sz="1200" smtClean="0"/>
            </a:br>
            <a:r>
              <a:rPr lang="en-US" sz="1200" smtClean="0"/>
              <a:t>36th Floor</a:t>
            </a:r>
            <a:br>
              <a:rPr lang="en-US" sz="1200" smtClean="0"/>
            </a:br>
            <a:r>
              <a:rPr lang="en-US" sz="1200" smtClean="0"/>
              <a:t>New York NY  10018</a:t>
            </a:r>
            <a:br>
              <a:rPr lang="en-US" sz="1200" smtClean="0"/>
            </a:br>
            <a:r>
              <a:rPr lang="en-US" sz="1200" smtClean="0"/>
              <a:t>USA</a:t>
            </a:r>
          </a:p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en-US" sz="1200" smtClean="0"/>
              <a:t>Tel: 212.867.5800</a:t>
            </a:r>
            <a:br>
              <a:rPr lang="en-US" sz="1200" smtClean="0"/>
            </a:br>
            <a:r>
              <a:rPr lang="en-US" sz="1200" smtClean="0"/>
              <a:t>Fax: 212.867.5802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53" y="1548665"/>
            <a:ext cx="1846162" cy="13721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kern="1200" smtId="4294967295"/>
            </a:defPPr>
          </a:lstStyle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en-US" sz="1400" b="1" smtClean="0"/>
              <a:t>Calgary</a:t>
            </a:r>
            <a:br>
              <a:rPr lang="en-US" sz="1400" smtClean="0"/>
            </a:br>
            <a:r>
              <a:rPr lang="en-US" sz="1200" smtClean="0"/>
              <a:t>Suite 2500</a:t>
            </a:r>
            <a:br>
              <a:rPr lang="en-US" sz="1200" smtClean="0"/>
            </a:br>
            <a:r>
              <a:rPr lang="en-US" sz="1200" smtClean="0"/>
              <a:t>TransCanada Tower</a:t>
            </a:r>
            <a:br>
              <a:rPr lang="en-US" sz="1200" smtClean="0"/>
            </a:br>
            <a:r>
              <a:rPr lang="en-US" sz="1200" smtClean="0"/>
              <a:t>450 - 1st St. S.W.</a:t>
            </a:r>
            <a:br>
              <a:rPr lang="en-US" sz="1200" smtClean="0"/>
            </a:br>
            <a:r>
              <a:rPr lang="en-US" sz="1200" smtClean="0"/>
              <a:t>Calgary AB  T2P 5H1</a:t>
            </a:r>
          </a:p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en-US" sz="1200" smtClean="0"/>
              <a:t>Tel: 403.260.7000</a:t>
            </a:r>
            <a:br>
              <a:rPr lang="en-US" sz="1200" smtClean="0"/>
            </a:br>
            <a:r>
              <a:rPr lang="en-US" sz="1200" smtClean="0"/>
              <a:t>Fax: 403.260.7024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1053" y="3192569"/>
            <a:ext cx="1846162" cy="13721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kern="1200" smtId="4294967295"/>
            </a:defPPr>
          </a:lstStyle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en-US" sz="1400" b="1" smtClean="0"/>
              <a:t>Vancouver</a:t>
            </a:r>
            <a:br>
              <a:rPr lang="en-US" sz="1400" smtClean="0"/>
            </a:br>
            <a:r>
              <a:rPr lang="en-US" sz="1200" smtClean="0"/>
              <a:t>1055 West Hastings Street</a:t>
            </a:r>
            <a:br>
              <a:rPr lang="en-US" sz="1200" smtClean="0"/>
            </a:br>
            <a:r>
              <a:rPr lang="en-US" sz="1200" smtClean="0"/>
              <a:t>Suite 1700 </a:t>
            </a:r>
            <a:br>
              <a:rPr lang="en-US" sz="1200" smtClean="0"/>
            </a:br>
            <a:r>
              <a:rPr lang="en-US" sz="1200" smtClean="0"/>
              <a:t>The Guinness Tower</a:t>
            </a:r>
            <a:br>
              <a:rPr lang="en-US" sz="1200" smtClean="0"/>
            </a:br>
            <a:r>
              <a:rPr lang="en-US" sz="1200" smtClean="0"/>
              <a:t>Vancouver, BC  V6E 2E9</a:t>
            </a:r>
          </a:p>
          <a:p>
            <a:pPr>
              <a:lnSpc>
                <a:spcPts val="1400"/>
              </a:lnSpc>
              <a:spcAft>
                <a:spcPts val="900"/>
              </a:spcAft>
            </a:pPr>
            <a:r>
              <a:rPr lang="en-US" sz="1200" smtClean="0"/>
              <a:t>Tel: 1.888.675.3755</a:t>
            </a:r>
            <a:br>
              <a:rPr lang="en-US" sz="1200" smtClean="0"/>
            </a:br>
            <a:r>
              <a:rPr lang="en-US" sz="1200" smtClean="0"/>
              <a:t>Fax: 778.785.2745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320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kern="1200" smtId="4294967295"/>
            </a:defPPr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088610"/>
            <a:ext cx="82295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500"/>
              </a:spcBef>
              <a:spcAft>
                <a:spcPct val="0"/>
              </a:spcAft>
            </a:pPr>
            <a:r>
              <a:rPr lang="en-CA" sz="2600" smtClean="0">
                <a:solidFill>
                  <a:schemeClr val="accent2"/>
                </a:solidFill>
              </a:rPr>
              <a:t>Contact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053" y="432263"/>
            <a:ext cx="82257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400" baseline="0" smtClean="0">
                <a:solidFill>
                  <a:schemeClr val="accent2"/>
                </a:solidFill>
              </a:rPr>
              <a:t>OFFICE LOCATIONS</a:t>
            </a:r>
          </a:p>
        </p:txBody>
      </p:sp>
    </p:spTree>
    <p:extLst>
      <p:ext uri="{BB962C8B-B14F-4D97-AF65-F5344CB8AC3E}">
        <p14:creationId xmlns:p14="http://schemas.microsoft.com/office/powerpoint/2010/main" val="531379993"/>
      </p:ext>
    </p:extLst>
  </p:cSld>
  <p:clrMapOvr>
    <a:masterClrMapping/>
  </p:clrMapOvr>
  <p:transition/>
  <p:timing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4FA04C-D7CF-4861-95F0-3F5ACF50875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51541"/>
      </p:ext>
    </p:extLst>
  </p:cSld>
  <p:clrMapOvr>
    <a:masterClrMapping/>
  </p:clrMapOvr>
  <p:transition/>
  <p:timing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45206"/>
      </p:ext>
    </p:extLst>
  </p:cSld>
  <p:clrMapOvr>
    <a:masterClrMapping/>
  </p:clrMapOvr>
  <p:transition/>
  <p:timing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75391"/>
      </p:ext>
    </p:extLst>
  </p:cSld>
  <p:clrMapOvr>
    <a:masterClrMapping/>
  </p:clrMapOvr>
  <p:transition/>
  <p:timing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85497"/>
      </p:ext>
    </p:extLst>
  </p:cSld>
  <p:clrMapOvr>
    <a:masterClrMapping/>
  </p:clrMapOvr>
  <p:transition/>
  <p:timing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45307"/>
      </p:ext>
    </p:extLst>
  </p:cSld>
  <p:clrMapOvr>
    <a:masterClrMapping/>
  </p:clrMapOvr>
  <p:transition/>
  <p:timing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7B0-CC05-45CB-9D8E-44851499E32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01045"/>
      </p:ext>
    </p:extLst>
  </p:cSld>
  <p:clrMapOvr>
    <a:masterClrMapping/>
  </p:clrMapOvr>
  <p:transition/>
  <p:timing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8516"/>
      </p:ext>
    </p:extLst>
  </p:cSld>
  <p:clrMapOvr>
    <a:masterClrMapping/>
  </p:clrMapOvr>
  <p:transition/>
  <p:timing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6AA2A1-C9A8-42DC-AF5F-29D58FE3A81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67097"/>
      </p:ext>
    </p:extLst>
  </p:cSld>
  <p:clrMapOvr>
    <a:masterClrMapping/>
  </p:clrMapOvr>
  <p:transition/>
  <p:timing/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9858"/>
      </p:ext>
    </p:extLst>
  </p:cSld>
  <p:clrMapOvr>
    <a:masterClrMapping/>
  </p:clrMapOvr>
  <p:transition/>
  <p:timing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>
  <p:cSld name="New Section/Top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1792" y="0"/>
            <a:ext cx="8064290" cy="6858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defPPr>
              <a:defRPr kern="1200" smtId="4294967295"/>
            </a:defPPr>
            <a:lvl1pPr algn="l">
              <a:lnSpc>
                <a:spcPts val="6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New section/topic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764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0879"/>
      </p:ext>
    </p:extLst>
  </p:cSld>
  <p:clrMapOvr>
    <a:masterClrMapping/>
  </p:clrMapOvr>
  <p:transition/>
  <p:timing/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BF989E-5397-49EE-B0F5-E72D9FFD7EC0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49018"/>
      </p:ext>
    </p:extLst>
  </p:cSld>
  <p:clrMapOvr>
    <a:masterClrMapping/>
  </p:clrMapOvr>
  <p:transition/>
  <p:timing/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 name="Cov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04672" y="3291840"/>
            <a:ext cx="1765300" cy="557213"/>
          </a:xfrm>
          <a:prstGeom prst="rect">
            <a:avLst/>
          </a:prstGeom>
        </p:spPr>
        <p:txBody>
          <a:bodyPr anchor="ctr" anchorCtr="0"/>
          <a:lstStyle>
            <a:defPPr>
              <a:defRPr kern="1200" smtId="4294967295"/>
            </a:defPPr>
            <a:lvl1pPr marL="0" indent="0">
              <a:buNone/>
              <a:defRPr sz="1200" baseline="0"/>
            </a:lvl1pPr>
          </a:lstStyle>
          <a:p>
            <a:r>
              <a:rPr lang="en-US" smtClean="0"/>
              <a:t>Click to add logo</a:t>
            </a:r>
            <a:br>
              <a:rPr lang="en-US" smtClean="0"/>
            </a:br>
            <a:r>
              <a:rPr lang="en-US" smtClean="0"/>
              <a:t>(optional)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1582" y="4082214"/>
            <a:ext cx="4133850" cy="847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CA" sz="2000" kern="1200" baseline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CA" smtClean="0"/>
              <a:t>Click to add Presenter(s)</a:t>
            </a:r>
          </a:p>
          <a:p>
            <a:pPr lvl="0"/>
            <a:endParaRPr lang="en-CA"/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777667" y="1684157"/>
            <a:ext cx="7571232" cy="11504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spcBef>
                <a:spcPct val="0"/>
              </a:spcBef>
              <a:defRPr sz="4000" baseline="0">
                <a:solidFill>
                  <a:srgbClr val="CD163F"/>
                </a:solidFill>
              </a:defRPr>
            </a:lvl1pPr>
          </a:lstStyle>
          <a:p>
            <a:r>
              <a:rPr lang="en-US" smtClean="0"/>
              <a:t>Click to add presentation title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3816" y="5925312"/>
            <a:ext cx="1581912" cy="393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smtClean="0"/>
              <a:t>Click to add Month Year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95528" y="2898648"/>
            <a:ext cx="7571232" cy="1828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cap="all" baseline="0">
                <a:solidFill>
                  <a:srgbClr val="414141"/>
                </a:solidFill>
              </a:defRPr>
            </a:lvl1pPr>
          </a:lstStyle>
          <a:p>
            <a:pPr lvl="0"/>
            <a:r>
              <a:rPr lang="en-CA" sz="1600" smtClean="0"/>
              <a:t>Click to add subtitle – this is optional, delete if not needed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146162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550" y="1624013"/>
            <a:ext cx="1549400" cy="1133861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defPPr>
              <a:defRPr kern="1200" smtId="4294967295"/>
            </a:defPPr>
            <a:lvl1pPr marL="0" indent="0">
              <a:buNone/>
              <a:defRPr sz="2000" b="1"/>
            </a:lvl1pPr>
          </a:lstStyle>
          <a:p>
            <a:pPr lvl="0"/>
            <a:r>
              <a:rPr lang="en-US" smtClean="0"/>
              <a:t>Click to add text</a:t>
            </a:r>
            <a:endParaRPr lang="en-US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2244" y="3317946"/>
            <a:ext cx="1549400" cy="1133861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defPPr>
              <a:defRPr kern="1200" smtId="4294967295"/>
            </a:defPPr>
            <a:lvl1pPr marL="0" indent="0">
              <a:buNone/>
              <a:defRPr sz="2000" b="1"/>
            </a:lvl1pPr>
          </a:lstStyle>
          <a:p>
            <a:pPr lvl="0"/>
            <a:r>
              <a:rPr lang="en-US" smtClean="0"/>
              <a:t>Click to add text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9331" y="4998184"/>
            <a:ext cx="1549400" cy="1133861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defPPr>
              <a:defRPr kern="1200" smtId="4294967295"/>
            </a:defPPr>
            <a:lvl1pPr marL="0" indent="0">
              <a:buNone/>
              <a:defRPr sz="2000" b="1"/>
            </a:lvl1pPr>
          </a:lstStyle>
          <a:p>
            <a:pPr lvl="0"/>
            <a:r>
              <a:rPr lang="en-US" smtClean="0"/>
              <a:t>Click to add text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57198" y="424602"/>
            <a:ext cx="8229600" cy="2177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indent="0">
              <a:buNone/>
              <a:defRPr sz="13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ADD main Presentation title or new section/Topic title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320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kern="1200" smtId="4294967295"/>
            </a:defPPr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1051560"/>
            <a:ext cx="8226298" cy="5394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defRPr lang="en-CA" sz="2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2152650" y="1627632"/>
            <a:ext cx="6530848" cy="11338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500"/>
              </a:spcBef>
              <a:defRPr sz="2000"/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800"/>
            </a:lvl2pPr>
            <a:lvl3pPr>
              <a:lnSpc>
                <a:spcPct val="120000"/>
              </a:lnSpc>
              <a:spcBef>
                <a:spcPts val="500"/>
              </a:spcBef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2152650" y="3317951"/>
            <a:ext cx="6530848" cy="11338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500"/>
              </a:spcBef>
              <a:defRPr sz="2000"/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800"/>
            </a:lvl2pPr>
            <a:lvl3pPr>
              <a:lnSpc>
                <a:spcPct val="120000"/>
              </a:lnSpc>
              <a:spcBef>
                <a:spcPts val="500"/>
              </a:spcBef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46"/>
          </p:nvPr>
        </p:nvSpPr>
        <p:spPr>
          <a:xfrm>
            <a:off x="2152650" y="5001768"/>
            <a:ext cx="6534150" cy="11338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500"/>
              </a:spcBef>
              <a:defRPr sz="2000"/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800"/>
            </a:lvl2pPr>
            <a:lvl3pPr>
              <a:lnSpc>
                <a:spcPct val="120000"/>
              </a:lnSpc>
              <a:spcBef>
                <a:spcPts val="500"/>
              </a:spcBef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12716"/>
      </p:ext>
    </p:extLst>
  </p:cSld>
  <p:clrMapOvr>
    <a:masterClrMapping/>
  </p:clrMapOvr>
  <p:transition/>
  <p:timing/>
  <p:hf hdr="0" ftr="0" dt="0"/>
  <p:extLst mod="1"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pos="13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320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kern="1200" smtId="4294967295"/>
            </a:defPPr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57198" y="424602"/>
            <a:ext cx="8229600" cy="2177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indent="0">
              <a:buNone/>
              <a:defRPr sz="13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ADD main Presentation title or new section/Topic title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1051560"/>
            <a:ext cx="8238744" cy="5394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defRPr lang="en-CA" sz="2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8"/>
          </p:nvPr>
        </p:nvSpPr>
        <p:spPr>
          <a:xfrm>
            <a:off x="457200" y="1621760"/>
            <a:ext cx="8239125" cy="4535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defRPr sz="2200"/>
            </a:lvl1pPr>
            <a:lvl2pPr marL="742950" indent="-28575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◦"/>
              <a:defRPr sz="2000"/>
            </a:lvl2pPr>
            <a:lvl3pPr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defRPr sz="18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◦"/>
              <a:defRPr sz="1600"/>
            </a:lvl4pPr>
            <a:lvl5pPr marL="2171700" indent="-34290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6796039"/>
      </p:ext>
    </p:extLst>
  </p:cSld>
  <p:clrMapOvr>
    <a:masterClrMapping/>
  </p:clrMapOvr>
  <p:transition/>
  <p:timing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wo Column Title &amp;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320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kern="1200" smtId="4294967295"/>
            </a:defPPr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7198" y="424602"/>
            <a:ext cx="8229600" cy="217793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buNone/>
              <a:defRPr sz="13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ADD main Presentation title or new section/Topic title</a:t>
            </a:r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1051560"/>
            <a:ext cx="8238744" cy="5394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defRPr lang="en-CA" sz="2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9"/>
          </p:nvPr>
        </p:nvSpPr>
        <p:spPr>
          <a:xfrm>
            <a:off x="457200" y="1728216"/>
            <a:ext cx="3886200" cy="4398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500"/>
              </a:spcBef>
              <a:defRPr sz="2200"/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2000"/>
            </a:lvl2pPr>
            <a:lvl3pPr>
              <a:lnSpc>
                <a:spcPct val="120000"/>
              </a:lnSpc>
              <a:spcBef>
                <a:spcPts val="500"/>
              </a:spcBef>
              <a:defRPr sz="18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/>
            </a:lvl4pPr>
            <a:lvl5pPr marL="21145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0"/>
          </p:nvPr>
        </p:nvSpPr>
        <p:spPr>
          <a:xfrm>
            <a:off x="4800600" y="1728216"/>
            <a:ext cx="3886200" cy="4398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500"/>
              </a:spcBef>
              <a:defRPr sz="2200"/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2000"/>
            </a:lvl2pPr>
            <a:lvl3pPr>
              <a:lnSpc>
                <a:spcPct val="120000"/>
              </a:lnSpc>
              <a:spcBef>
                <a:spcPts val="500"/>
              </a:spcBef>
              <a:defRPr sz="18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4663648"/>
      </p:ext>
    </p:extLst>
  </p:cSld>
  <p:clrMapOvr>
    <a:masterClrMapping/>
  </p:clrMapOvr>
  <p:transition/>
  <p:timing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51560"/>
            <a:ext cx="8229600" cy="5394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2600">
                <a:solidFill>
                  <a:srgbClr val="CD163F"/>
                </a:solidFill>
              </a:defRPr>
            </a:lvl1pPr>
          </a:lstStyle>
          <a:p>
            <a:r>
              <a:rPr lang="en-US" smtClean="0"/>
              <a:t>Click to add text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57198" y="424602"/>
            <a:ext cx="8229600" cy="217793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buNone/>
              <a:defRPr sz="13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ADD main Presentation title or new section/Topic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146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Content &amp; Three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320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kern="1200" smtId="4294967295"/>
            </a:defPPr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1051560"/>
            <a:ext cx="8238744" cy="5394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defRPr lang="en-CA" sz="2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457200" y="1632240"/>
            <a:ext cx="8229600" cy="162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500"/>
              </a:spcBef>
              <a:defRPr sz="2200"/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2000"/>
            </a:lvl2pPr>
            <a:lvl3pPr>
              <a:lnSpc>
                <a:spcPct val="120000"/>
              </a:lnSpc>
              <a:spcBef>
                <a:spcPts val="500"/>
              </a:spcBef>
              <a:defRPr sz="18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57198" y="424602"/>
            <a:ext cx="8229600" cy="2177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indent="0">
              <a:buNone/>
              <a:defRPr sz="13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ADD main Presentation title or new section/Topic title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8" hasCustomPrompt="1"/>
          </p:nvPr>
        </p:nvSpPr>
        <p:spPr>
          <a:xfrm>
            <a:off x="465138" y="3300984"/>
            <a:ext cx="2647950" cy="2834640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Add chart or table</a:t>
            </a:r>
            <a:endParaRPr lang="en-US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39" hasCustomPrompt="1"/>
          </p:nvPr>
        </p:nvSpPr>
        <p:spPr>
          <a:xfrm>
            <a:off x="3251993" y="3300984"/>
            <a:ext cx="2647950" cy="2834640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Add chart or table</a:t>
            </a:r>
            <a:endParaRPr lang="en-US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40" hasCustomPrompt="1"/>
          </p:nvPr>
        </p:nvSpPr>
        <p:spPr>
          <a:xfrm>
            <a:off x="6038848" y="3300984"/>
            <a:ext cx="2647950" cy="2834640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Add chart or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96008"/>
      </p:ext>
    </p:extLst>
  </p:cSld>
  <p:clrMapOvr>
    <a:masterClrMapping/>
  </p:clrMapOvr>
  <p:transition/>
  <p:timing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Content &amp; Char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320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kern="1200" smtId="4294967295"/>
            </a:defPPr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51560"/>
            <a:ext cx="8238744" cy="5394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add text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620150"/>
            <a:ext cx="8229600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defRPr sz="2200"/>
            </a:lvl1pPr>
            <a:lvl2pPr marL="742950" indent="-285750">
              <a:buFont typeface="Calibri" panose="020f0502020204030204" pitchFamily="34" charset="0"/>
              <a:buChar char="◦"/>
              <a:defRPr sz="2000"/>
            </a:lvl2pPr>
            <a:lvl3pPr>
              <a:defRPr sz="1800"/>
            </a:lvl3pPr>
            <a:lvl4pPr marL="1600200" indent="-228600">
              <a:buFont typeface="Calibri" panose="020f0502020204030204" pitchFamily="34" charset="0"/>
              <a:buChar char="◦"/>
              <a:defRPr sz="160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57198" y="424602"/>
            <a:ext cx="8229600" cy="2177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indent="0">
              <a:buNone/>
              <a:defRPr sz="13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ADD main Presentation title or new section/Topic title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38" hasCustomPrompt="1"/>
          </p:nvPr>
        </p:nvSpPr>
        <p:spPr>
          <a:xfrm>
            <a:off x="465138" y="2534550"/>
            <a:ext cx="8221662" cy="3594788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Add chart or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63007"/>
      </p:ext>
    </p:extLst>
  </p:cSld>
  <p:clrMapOvr>
    <a:masterClrMapping/>
  </p:clrMapOvr>
  <p:transition/>
  <p:timing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Bio - Profi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57200" y="1609344"/>
            <a:ext cx="850392" cy="914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63062" y="1254417"/>
            <a:ext cx="2586867" cy="290803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Name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1464016" y="1609725"/>
            <a:ext cx="1585913" cy="1011941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lnSpc>
                <a:spcPct val="112000"/>
              </a:lnSpc>
              <a:spcBef>
                <a:spcPct val="0"/>
              </a:spcBef>
              <a:spcAft>
                <a:spcPts val="600"/>
              </a:spcAft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smtClean="0"/>
              <a:t>Title and contact info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3283352" y="1609344"/>
            <a:ext cx="850392" cy="914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289214" y="1254417"/>
            <a:ext cx="2586867" cy="290803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Name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90168" y="1609725"/>
            <a:ext cx="1585913" cy="1011941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lnSpc>
                <a:spcPct val="112000"/>
              </a:lnSpc>
              <a:spcBef>
                <a:spcPct val="0"/>
              </a:spcBef>
              <a:spcAft>
                <a:spcPts val="600"/>
              </a:spcAft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smtClean="0"/>
              <a:t>Title and contact info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6103642" y="1609344"/>
            <a:ext cx="850392" cy="914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109504" y="1254417"/>
            <a:ext cx="2586867" cy="290803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Name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7110458" y="1609725"/>
            <a:ext cx="1585913" cy="1011941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lnSpc>
                <a:spcPct val="112000"/>
              </a:lnSpc>
              <a:spcBef>
                <a:spcPct val="0"/>
              </a:spcBef>
              <a:spcAft>
                <a:spcPts val="600"/>
              </a:spcAft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smtClean="0"/>
              <a:t>Title and contact info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7198" y="424602"/>
            <a:ext cx="8229600" cy="217793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buNone/>
              <a:defRPr sz="13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ADD main Presentation title or new section/Topic title</a:t>
            </a:r>
            <a:endParaRPr lang="en-US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2743200"/>
            <a:ext cx="2587752" cy="3339296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Bio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3283352" y="2743200"/>
            <a:ext cx="2587752" cy="3339296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Bio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1" hasCustomPrompt="1"/>
          </p:nvPr>
        </p:nvSpPr>
        <p:spPr>
          <a:xfrm>
            <a:off x="6103642" y="2743200"/>
            <a:ext cx="2587752" cy="3339296"/>
          </a:xfrm>
          <a:prstGeom prst="rect">
            <a:avLst/>
          </a:prstGeom>
        </p:spPr>
        <p:txBody>
          <a:bodyPr lIns="0" tIns="0" rIns="0" bIns="0"/>
          <a:lstStyle>
            <a:defPPr>
              <a:defRPr kern="1200" smtId="4294967295"/>
            </a:defPPr>
            <a:lvl1pPr marL="0" indent="0">
              <a:lnSpc>
                <a:spcPct val="130000"/>
              </a:lnSpc>
              <a:spcBef>
                <a:spcPct val="0"/>
              </a:spcBef>
              <a:spcAft>
                <a:spcPts val="900"/>
              </a:spcAft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2638079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image" Target="../media/image3.png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1.xml" /><Relationship Id="rId12" Type="http://schemas.openxmlformats.org/officeDocument/2006/relationships/slideLayout" Target="../slideLayouts/slideLayout22.xml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17.xml" /><Relationship Id="rId8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457200" y="630820"/>
            <a:ext cx="8212699" cy="578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320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kern="1200" smtId="4294967295"/>
            </a:defPPr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73" y="6110580"/>
            <a:ext cx="464555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6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64" r:id="rId3"/>
    <p:sldLayoutId id="2147483667" r:id="rId4"/>
    <p:sldLayoutId id="2147483668" r:id="rId5"/>
    <p:sldLayoutId id="2147483679" r:id="rId6"/>
    <p:sldLayoutId id="2147483669" r:id="rId7"/>
    <p:sldLayoutId id="2147483684" r:id="rId8"/>
    <p:sldLayoutId id="2147483683" r:id="rId9"/>
    <p:sldLayoutId id="2147483676" r:id="rId10"/>
  </p:sldLayoutIdLst>
  <p:transition/>
  <p:timing/>
  <p:hf hdr="0" ftr="0" dt="0"/>
  <p:txStyles>
    <p:titleStyle>
      <a:defPPr>
        <a:defRPr kern="1200" smtId="4294967295"/>
      </a:defPPr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/>
              <a:t>11/15/2016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BDA126F-5629-7F4C-BC81-3475BF7281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66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ransition/>
  <p:timing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image" Target="../media/image15.png" /><Relationship Id="rId11" Type="http://schemas.openxmlformats.org/officeDocument/2006/relationships/image" Target="../media/image16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Relationship Id="rId8" Type="http://schemas.openxmlformats.org/officeDocument/2006/relationships/image" Target="../media/image13.png" /><Relationship Id="rId9" Type="http://schemas.openxmlformats.org/officeDocument/2006/relationships/image" Target="../media/image1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5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46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47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Purchase and Sale:</a:t>
            </a:r>
            <a:br>
              <a:rPr lang="en-CA"/>
            </a:br>
            <a:r>
              <a:rPr lang="en-CA"/>
              <a:t>Franchises and Franchise Systems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Oba 16th annual franchise law conference</a:t>
            </a:r>
            <a:endParaRPr lang="en-CA"/>
          </a:p>
        </p:txBody>
      </p:sp>
      <p:sp>
        <p:nvSpPr>
          <p:cNvPr id="4" name="Content Placeholder 10"/>
          <p:cNvSpPr txBox="1"/>
          <p:nvPr/>
        </p:nvSpPr>
        <p:spPr>
          <a:xfrm>
            <a:off x="581192" y="3211033"/>
            <a:ext cx="7989752" cy="29345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en-US" sz="1400" smtClean="0">
              <a:solidFill>
                <a:schemeClr val="bg1"/>
              </a:solidFill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en-US" sz="1400">
              <a:solidFill>
                <a:schemeClr val="bg1"/>
              </a:solidFill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sz="1400" smtClean="0">
                <a:solidFill>
                  <a:schemeClr val="bg1"/>
                </a:solidFill>
              </a:rPr>
              <a:t>Christine Jackson, Senior Associate 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sz="1400" smtClean="0">
                <a:solidFill>
                  <a:schemeClr val="bg1"/>
                </a:solidFill>
              </a:rPr>
              <a:t>Osler, Hoskin &amp; Harcourt LLP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en-US" sz="1400">
              <a:solidFill>
                <a:schemeClr val="bg1"/>
              </a:solidFill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sz="1400" smtClean="0">
                <a:solidFill>
                  <a:schemeClr val="bg1"/>
                </a:solidFill>
              </a:rPr>
              <a:t>Andrae Marrocco, Partner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sz="1400" smtClean="0">
                <a:solidFill>
                  <a:schemeClr val="bg1"/>
                </a:solidFill>
              </a:rPr>
              <a:t>Dickinson Wright LLP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102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870462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Franchise-Specific Due Diligence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CA" sz="2400">
                <a:solidFill>
                  <a:schemeClr val="accent2">
                    <a:lumMod val="75000"/>
                  </a:schemeClr>
                </a:solidFill>
              </a:rPr>
              <a:t>The focus will usually be on any disclosure documents and franchise agreements, but may also involve a review of: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Supply Chain contracts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Rebate Policies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Advertising Fund information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Earnings Projections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Franchisee Advisory Council or Franchisee Association Policies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79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Franchise-Specific Due Diligence</a:t>
            </a:r>
            <a:endParaRPr lang="en-CA"/>
          </a:p>
        </p:txBody>
      </p:sp>
      <p:sp>
        <p:nvSpPr>
          <p:cNvPr id="6" name="Content Placeholder 14"/>
          <p:cNvSpPr txBox="1"/>
          <p:nvPr/>
        </p:nvSpPr>
        <p:spPr>
          <a:xfrm>
            <a:off x="577124" y="2227997"/>
            <a:ext cx="7989752" cy="363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sz="2400">
                <a:solidFill>
                  <a:schemeClr val="accent2">
                    <a:lumMod val="75000"/>
                  </a:schemeClr>
                </a:solidFill>
              </a:rPr>
              <a:t>For unit franchise sales, the focus is on whether a franchise disclosure document is required, along with: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Hard assets and associated liabilities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Relationship with the franchisor (existing and future)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Historical financial statements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Overall system health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Terms and conditions on the licence with the franchisor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08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34" y="3057099"/>
            <a:ext cx="8925636" cy="1201002"/>
          </a:xfrm>
        </p:spPr>
        <p:txBody>
          <a:bodyPr>
            <a:normAutofit/>
          </a:bodyPr>
          <a:lstStyle/>
          <a:p>
            <a:pPr algn="ctr"/>
            <a:r>
              <a:rPr lang="en-CA" sz="3600" smtClean="0">
                <a:solidFill>
                  <a:schemeClr val="bg1"/>
                </a:solidFill>
              </a:rPr>
              <a:t>Scope of Due Diligence</a:t>
            </a:r>
            <a:endParaRPr lang="en-CA" sz="36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36663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Scope of Due Diligence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Time and budget constraints for acquisitions of medium and large franchise systems</a:t>
            </a:r>
          </a:p>
          <a:p>
            <a:pPr algn="just"/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Scope diligence by segregating the information, agreements and documents: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Date (e.g., last three to four years)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Jurisdiction (e.g., regulated vs. unregulated provinces)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Type of Document (e.g., template vs. negotiated variations)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Key Issues (e.g., rescission, conflict and system changes)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2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Scope of Due Diligence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CA" sz="2000" smtClean="0">
                <a:solidFill>
                  <a:schemeClr val="accent2">
                    <a:lumMod val="75000"/>
                  </a:schemeClr>
                </a:solidFill>
              </a:rPr>
              <a:t>Due diligence should also include a deep dive review of selected franchisee files</a:t>
            </a:r>
            <a:endParaRPr lang="en-CA" sz="200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CA" sz="2000" smtClean="0">
                <a:solidFill>
                  <a:schemeClr val="accent2">
                    <a:lumMod val="75000"/>
                  </a:schemeClr>
                </a:solidFill>
              </a:rPr>
              <a:t>The deep dive review may include a review of: </a:t>
            </a:r>
          </a:p>
          <a:p>
            <a:pPr lvl="1" algn="just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The actual disclosure document and any statements of material change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Franchise and ancillary agreements (including any amendments to standard templates)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Franchisee application file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Financial information provided to franchisees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Notices of default and key correspondence</a:t>
            </a:r>
          </a:p>
          <a:p>
            <a:pPr algn="just"/>
            <a:r>
              <a:rPr lang="en-CA" sz="2000" smtClean="0">
                <a:solidFill>
                  <a:schemeClr val="accent2">
                    <a:lumMod val="75000"/>
                  </a:schemeClr>
                </a:solidFill>
              </a:rPr>
              <a:t>Be strategic in selecting which files to conduct a deep dive review</a:t>
            </a:r>
            <a:endParaRPr lang="en-CA" sz="200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30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Scope of Due Diligence</a:t>
            </a:r>
            <a:endParaRPr lang="en-CA"/>
          </a:p>
        </p:txBody>
      </p:sp>
      <p:sp>
        <p:nvSpPr>
          <p:cNvPr id="4" name="Content Placeholder 14"/>
          <p:cNvSpPr txBox="1"/>
          <p:nvPr/>
        </p:nvSpPr>
        <p:spPr>
          <a:xfrm>
            <a:off x="577124" y="2084069"/>
            <a:ext cx="7989752" cy="363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sz="2000">
                <a:solidFill>
                  <a:schemeClr val="accent2">
                    <a:lumMod val="75000"/>
                  </a:schemeClr>
                </a:solidFill>
              </a:rPr>
              <a:t>Time and budget constraints </a:t>
            </a:r>
            <a:r>
              <a:rPr lang="en-CA" sz="2000" smtClean="0">
                <a:solidFill>
                  <a:schemeClr val="accent2">
                    <a:lumMod val="75000"/>
                  </a:schemeClr>
                </a:solidFill>
              </a:rPr>
              <a:t>not normally an issue for the acquisition of a unit franchise</a:t>
            </a:r>
            <a:endParaRPr lang="en-CA" sz="200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CA" sz="2000" smtClean="0">
                <a:solidFill>
                  <a:schemeClr val="accent2">
                    <a:lumMod val="75000"/>
                  </a:schemeClr>
                </a:solidFill>
              </a:rPr>
              <a:t>The due diligence process will be similar to the process undertaken in a non-franchise acquisition</a:t>
            </a:r>
            <a:endParaRPr lang="en-CA" sz="200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CA" sz="2000" smtClean="0">
                <a:solidFill>
                  <a:schemeClr val="accent2">
                    <a:lumMod val="75000"/>
                  </a:schemeClr>
                </a:solidFill>
              </a:rPr>
              <a:t>Determine whether the </a:t>
            </a:r>
            <a:r>
              <a:rPr lang="en-CA" sz="2000">
                <a:solidFill>
                  <a:schemeClr val="accent2">
                    <a:lumMod val="75000"/>
                  </a:schemeClr>
                </a:solidFill>
              </a:rPr>
              <a:t>purchaser successfully run the unit </a:t>
            </a:r>
            <a:r>
              <a:rPr lang="en-CA" sz="2000" smtClean="0">
                <a:solidFill>
                  <a:schemeClr val="accent2">
                    <a:lumMod val="75000"/>
                  </a:schemeClr>
                </a:solidFill>
              </a:rPr>
              <a:t>post-closing</a:t>
            </a:r>
            <a:endParaRPr lang="en-CA" sz="200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62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34" y="3057099"/>
            <a:ext cx="8925636" cy="1201002"/>
          </a:xfrm>
        </p:spPr>
        <p:txBody>
          <a:bodyPr>
            <a:normAutofit/>
          </a:bodyPr>
          <a:lstStyle/>
          <a:p>
            <a:pPr algn="ctr"/>
            <a:r>
              <a:rPr lang="en-CA" sz="3600" smtClean="0">
                <a:solidFill>
                  <a:schemeClr val="bg1"/>
                </a:solidFill>
              </a:rPr>
              <a:t>Major contract review </a:t>
            </a:r>
            <a:endParaRPr lang="en-CA" sz="36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522369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Major Contracts and Document Review</a:t>
            </a:r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81192" y="2006146"/>
            <a:ext cx="3593500" cy="576262"/>
          </a:xfrm>
        </p:spPr>
        <p:txBody>
          <a:bodyPr/>
          <a:lstStyle/>
          <a:p>
            <a:r>
              <a:rPr lang="en-CA" smtClean="0"/>
              <a:t>DISCLOSURE DOCUMENT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1192" y="2817751"/>
            <a:ext cx="7989752" cy="3358887"/>
          </a:xfrm>
        </p:spPr>
        <p:txBody>
          <a:bodyPr>
            <a:normAutofit lnSpcReduction="10000"/>
          </a:bodyPr>
          <a:lstStyle/>
          <a:p>
            <a:r>
              <a:rPr lang="en-US" sz="1900">
                <a:solidFill>
                  <a:schemeClr val="accent2">
                    <a:lumMod val="75000"/>
                  </a:schemeClr>
                </a:solidFill>
              </a:rPr>
              <a:t>The disclosure document can serve as a </a:t>
            </a:r>
            <a:r>
              <a:rPr lang="en-CA" sz="1900">
                <a:solidFill>
                  <a:schemeClr val="accent2">
                    <a:lumMod val="75000"/>
                  </a:schemeClr>
                </a:solidFill>
              </a:rPr>
              <a:t>miniature due diligence </a:t>
            </a:r>
            <a:r>
              <a:rPr lang="en-CA" sz="1900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  <a:p>
            <a:r>
              <a:rPr lang="en-US" sz="1900" smtClean="0">
                <a:solidFill>
                  <a:schemeClr val="accent2">
                    <a:lumMod val="75000"/>
                  </a:schemeClr>
                </a:solidFill>
              </a:rPr>
              <a:t>Key </a:t>
            </a:r>
            <a:r>
              <a:rPr lang="en-US" sz="190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1900" smtClean="0">
                <a:solidFill>
                  <a:schemeClr val="accent2">
                    <a:lumMod val="75000"/>
                  </a:schemeClr>
                </a:solidFill>
              </a:rPr>
              <a:t>reas to review for general information about the system:</a:t>
            </a:r>
            <a:endParaRPr lang="en-CA" sz="190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Corporate </a:t>
            </a:r>
            <a:r>
              <a:rPr lang="en-CA">
                <a:solidFill>
                  <a:schemeClr val="bg2">
                    <a:lumMod val="50000"/>
                  </a:schemeClr>
                </a:solidFill>
              </a:rPr>
              <a:t>structure and management</a:t>
            </a:r>
          </a:p>
          <a:p>
            <a:pPr lvl="1"/>
            <a:r>
              <a:rPr lang="en-CA">
                <a:solidFill>
                  <a:schemeClr val="bg2">
                    <a:lumMod val="50000"/>
                  </a:schemeClr>
                </a:solidFill>
              </a:rPr>
              <a:t>System details and economic structure</a:t>
            </a:r>
          </a:p>
          <a:p>
            <a:pPr lvl="1"/>
            <a:r>
              <a:rPr lang="en-CA">
                <a:solidFill>
                  <a:schemeClr val="bg2">
                    <a:lumMod val="50000"/>
                  </a:schemeClr>
                </a:solidFill>
              </a:rPr>
              <a:t>Terminations and transfers</a:t>
            </a:r>
          </a:p>
          <a:p>
            <a:pPr lvl="1"/>
            <a:r>
              <a:rPr lang="en-CA">
                <a:solidFill>
                  <a:schemeClr val="bg2">
                    <a:lumMod val="50000"/>
                  </a:schemeClr>
                </a:solidFill>
              </a:rPr>
              <a:t>Financial statements and any earnings projections</a:t>
            </a:r>
          </a:p>
          <a:p>
            <a:pPr lvl="1"/>
            <a:r>
              <a:rPr lang="en-CA">
                <a:solidFill>
                  <a:schemeClr val="bg2">
                    <a:lumMod val="50000"/>
                  </a:schemeClr>
                </a:solidFill>
              </a:rPr>
              <a:t>Litigation and bankruptcy</a:t>
            </a:r>
          </a:p>
          <a:p>
            <a:pPr lvl="1"/>
            <a:r>
              <a:rPr lang="en-CA">
                <a:solidFill>
                  <a:schemeClr val="bg2">
                    <a:lumMod val="50000"/>
                  </a:schemeClr>
                </a:solidFill>
              </a:rPr>
              <a:t>Treatment of rebates</a:t>
            </a:r>
          </a:p>
          <a:p>
            <a:pPr lvl="1"/>
            <a:r>
              <a:rPr lang="en-CA">
                <a:solidFill>
                  <a:schemeClr val="bg2">
                    <a:lumMod val="50000"/>
                  </a:schemeClr>
                </a:solidFill>
              </a:rPr>
              <a:t>Intellectual property rights</a:t>
            </a:r>
          </a:p>
          <a:p>
            <a:endParaRPr lang="en-CA">
              <a:solidFill>
                <a:schemeClr val="accent2">
                  <a:lumMod val="75000"/>
                </a:schemeClr>
              </a:solidFill>
            </a:endParaRPr>
          </a:p>
          <a:p>
            <a:endParaRPr lang="en-CA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89424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Major Contracts and Document Review</a:t>
            </a:r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81192" y="2006146"/>
            <a:ext cx="3593500" cy="576262"/>
          </a:xfrm>
        </p:spPr>
        <p:txBody>
          <a:bodyPr/>
          <a:lstStyle/>
          <a:p>
            <a:r>
              <a:rPr lang="en-CA" smtClean="0"/>
              <a:t>DISCLOSURE DOCUMENT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1192" y="2817751"/>
            <a:ext cx="7989752" cy="3358887"/>
          </a:xfrm>
        </p:spPr>
        <p:txBody>
          <a:bodyPr>
            <a:normAutofit/>
          </a:bodyPr>
          <a:lstStyle/>
          <a:p>
            <a:pPr algn="just"/>
            <a:r>
              <a:rPr lang="en-CA" smtClean="0">
                <a:solidFill>
                  <a:schemeClr val="accent2">
                    <a:lumMod val="75000"/>
                  </a:schemeClr>
                </a:solidFill>
              </a:rPr>
              <a:t>The disclosure document is one of </a:t>
            </a:r>
            <a:r>
              <a:rPr lang="en-CA">
                <a:solidFill>
                  <a:schemeClr val="accent2">
                    <a:lumMod val="75000"/>
                  </a:schemeClr>
                </a:solidFill>
              </a:rPr>
              <a:t>the main sources of rescission and misrepresentation claims</a:t>
            </a:r>
          </a:p>
          <a:p>
            <a:pPr algn="just"/>
            <a:r>
              <a:rPr lang="en-CA" smtClean="0">
                <a:solidFill>
                  <a:schemeClr val="accent2">
                    <a:lumMod val="75000"/>
                  </a:schemeClr>
                </a:solidFill>
              </a:rPr>
              <a:t>In reviewing the disclosure document, also ensure you review </a:t>
            </a:r>
            <a:r>
              <a:rPr lang="en-CA">
                <a:solidFill>
                  <a:schemeClr val="accent2">
                    <a:lumMod val="75000"/>
                  </a:schemeClr>
                </a:solidFill>
              </a:rPr>
              <a:t>the franchisor’s disclosure processes and general record retention </a:t>
            </a:r>
            <a:r>
              <a:rPr lang="en-CA" smtClean="0">
                <a:solidFill>
                  <a:schemeClr val="accent2">
                    <a:lumMod val="75000"/>
                  </a:schemeClr>
                </a:solidFill>
              </a:rPr>
              <a:t>practices: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Site-specific disclosure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Currency of disclosure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Statements </a:t>
            </a:r>
            <a:r>
              <a:rPr lang="en-CA">
                <a:solidFill>
                  <a:schemeClr val="bg2">
                    <a:lumMod val="50000"/>
                  </a:schemeClr>
                </a:solidFill>
              </a:rPr>
              <a:t>of material change</a:t>
            </a:r>
          </a:p>
          <a:p>
            <a:pPr lvl="1"/>
            <a:r>
              <a:rPr lang="en-CA">
                <a:solidFill>
                  <a:schemeClr val="bg2">
                    <a:lumMod val="50000"/>
                  </a:schemeClr>
                </a:solidFill>
              </a:rPr>
              <a:t>Earnings projections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Etc.,</a:t>
            </a:r>
            <a:endParaRPr lang="en-CA">
              <a:solidFill>
                <a:schemeClr val="bg2">
                  <a:lumMod val="50000"/>
                </a:schemeClr>
              </a:solidFill>
            </a:endParaRPr>
          </a:p>
          <a:p>
            <a:endParaRPr lang="en-CA">
              <a:solidFill>
                <a:schemeClr val="accent2">
                  <a:lumMod val="75000"/>
                </a:schemeClr>
              </a:solidFill>
            </a:endParaRPr>
          </a:p>
          <a:p>
            <a:endParaRPr lang="en-CA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250881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Major Contracts and Document Review</a:t>
            </a:r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81192" y="2006146"/>
            <a:ext cx="3593500" cy="576262"/>
          </a:xfrm>
        </p:spPr>
        <p:txBody>
          <a:bodyPr/>
          <a:lstStyle/>
          <a:p>
            <a:r>
              <a:rPr lang="en-US" smtClean="0"/>
              <a:t>FRANCHISE AGREEMENT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1192" y="2817751"/>
            <a:ext cx="7989752" cy="3358887"/>
          </a:xfrm>
        </p:spPr>
        <p:txBody>
          <a:bodyPr>
            <a:normAutofit/>
          </a:bodyPr>
          <a:lstStyle/>
          <a:p>
            <a:r>
              <a:rPr lang="en-CA" sz="2400">
                <a:solidFill>
                  <a:schemeClr val="accent2">
                    <a:lumMod val="75000"/>
                  </a:schemeClr>
                </a:solidFill>
              </a:rPr>
              <a:t>Distinguish between templates and negotiated variations</a:t>
            </a:r>
          </a:p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Identify </a:t>
            </a:r>
            <a:r>
              <a:rPr lang="en-CA" sz="2400">
                <a:solidFill>
                  <a:schemeClr val="accent2">
                    <a:lumMod val="75000"/>
                  </a:schemeClr>
                </a:solidFill>
              </a:rPr>
              <a:t>any provisions that may:</a:t>
            </a:r>
          </a:p>
          <a:p>
            <a:pPr lvl="1"/>
            <a:r>
              <a:rPr lang="en-CA">
                <a:solidFill>
                  <a:schemeClr val="bg2">
                    <a:lumMod val="50000"/>
                  </a:schemeClr>
                </a:solidFill>
              </a:rPr>
              <a:t>Impede the transaction</a:t>
            </a:r>
          </a:p>
          <a:p>
            <a:pPr lvl="1"/>
            <a:r>
              <a:rPr lang="en-CA">
                <a:solidFill>
                  <a:schemeClr val="bg2">
                    <a:lumMod val="50000"/>
                  </a:schemeClr>
                </a:solidFill>
              </a:rPr>
              <a:t>Limit the prospective purchaser’s ability to grow or change the system</a:t>
            </a:r>
          </a:p>
          <a:p>
            <a:pPr lvl="1"/>
            <a:r>
              <a:rPr lang="en-CA">
                <a:solidFill>
                  <a:schemeClr val="bg2">
                    <a:lumMod val="50000"/>
                  </a:schemeClr>
                </a:solidFill>
              </a:rPr>
              <a:t>Signal vulnerability to </a:t>
            </a:r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liability</a:t>
            </a:r>
          </a:p>
          <a:p>
            <a:pPr lvl="1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Negatively </a:t>
            </a:r>
            <a:r>
              <a:rPr lang="en-CA">
                <a:solidFill>
                  <a:schemeClr val="bg2">
                    <a:lumMod val="50000"/>
                  </a:schemeClr>
                </a:solidFill>
              </a:rPr>
              <a:t>impact the purchaser’s ability to </a:t>
            </a:r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operate the </a:t>
            </a:r>
            <a:r>
              <a:rPr lang="en-CA">
                <a:solidFill>
                  <a:schemeClr val="bg2">
                    <a:lumMod val="50000"/>
                  </a:schemeClr>
                </a:solidFill>
              </a:rPr>
              <a:t>business </a:t>
            </a:r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post-closing</a:t>
            </a:r>
            <a:endParaRPr lang="en-CA">
              <a:solidFill>
                <a:schemeClr val="bg2">
                  <a:lumMod val="50000"/>
                </a:schemeClr>
              </a:solidFill>
            </a:endParaRPr>
          </a:p>
          <a:p>
            <a:endParaRPr lang="en-CA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798420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Purchase and Sale:</a:t>
            </a:r>
            <a:br>
              <a:rPr lang="en-CA"/>
            </a:br>
            <a:r>
              <a:rPr lang="en-CA"/>
              <a:t>Franchises and Franchise Systems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Oba 16th annual franchise law conference</a:t>
            </a:r>
            <a:endParaRPr lang="en-CA"/>
          </a:p>
        </p:txBody>
      </p:sp>
      <p:sp>
        <p:nvSpPr>
          <p:cNvPr id="4" name="Content Placeholder 10"/>
          <p:cNvSpPr txBox="1"/>
          <p:nvPr/>
        </p:nvSpPr>
        <p:spPr>
          <a:xfrm>
            <a:off x="581192" y="3211033"/>
            <a:ext cx="7989752" cy="2934585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endParaRPr lang="en-US" sz="1600" smtClean="0">
              <a:solidFill>
                <a:schemeClr val="bg1"/>
              </a:solidFill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en-US" sz="1600">
              <a:solidFill>
                <a:schemeClr val="bg1"/>
              </a:solidFill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sz="1600" smtClean="0">
                <a:solidFill>
                  <a:schemeClr val="bg1"/>
                </a:solidFill>
              </a:rPr>
              <a:t>This presentation is informational only. It does not constitute legal or professional advice.  You are encouraged to consult with a legal advisor if you have specific questions relating to any of the topics covered. </a:t>
            </a:r>
            <a:endParaRPr lang="en-CA" sz="160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8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397253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Major Contracts and Document Review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accent2">
                    <a:lumMod val="75000"/>
                  </a:schemeClr>
                </a:solidFill>
              </a:rPr>
              <a:t>Other major contracts to review, include:</a:t>
            </a:r>
          </a:p>
          <a:p>
            <a:pPr lvl="1"/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Purchase, Supply and Distribution</a:t>
            </a:r>
          </a:p>
          <a:p>
            <a:pPr lvl="1"/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Intellectual Property</a:t>
            </a:r>
          </a:p>
          <a:p>
            <a:pPr lvl="1"/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Real Estate</a:t>
            </a:r>
          </a:p>
          <a:p>
            <a:pPr lvl="1"/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Financing </a:t>
            </a:r>
          </a:p>
          <a:p>
            <a:r>
              <a:rPr lang="en-US" sz="2400" smtClean="0">
                <a:solidFill>
                  <a:schemeClr val="accent2">
                    <a:lumMod val="75000"/>
                  </a:schemeClr>
                </a:solidFill>
              </a:rPr>
              <a:t>Review for assignability, viability, ownership, etc.</a:t>
            </a:r>
            <a:endParaRPr lang="en-CA" sz="240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87013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Major contracts and document review</a:t>
            </a:r>
            <a:endParaRPr lang="en-CA"/>
          </a:p>
        </p:txBody>
      </p:sp>
      <p:sp>
        <p:nvSpPr>
          <p:cNvPr id="5" name="Content Placeholder 14"/>
          <p:cNvSpPr txBox="1"/>
          <p:nvPr/>
        </p:nvSpPr>
        <p:spPr>
          <a:xfrm>
            <a:off x="577124" y="2338064"/>
            <a:ext cx="7989752" cy="363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>
                <a:solidFill>
                  <a:schemeClr val="accent2">
                    <a:lumMod val="75000"/>
                  </a:schemeClr>
                </a:solidFill>
              </a:rPr>
              <a:t>For unit franchise sales, the </a:t>
            </a:r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franchise-specific focus </a:t>
            </a:r>
            <a:r>
              <a:rPr lang="en-CA" sz="2400">
                <a:solidFill>
                  <a:schemeClr val="accent2">
                    <a:lumMod val="75000"/>
                  </a:schemeClr>
                </a:solidFill>
              </a:rPr>
              <a:t>is on: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Franchise disclosure document, if required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Proposed franchise agreement 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Historical operating statements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77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34" y="3057099"/>
            <a:ext cx="8925636" cy="1201002"/>
          </a:xfrm>
        </p:spPr>
        <p:txBody>
          <a:bodyPr>
            <a:normAutofit/>
          </a:bodyPr>
          <a:lstStyle/>
          <a:p>
            <a:pPr algn="ctr"/>
            <a:r>
              <a:rPr lang="en-CA" sz="3600" smtClean="0">
                <a:solidFill>
                  <a:schemeClr val="bg1"/>
                </a:solidFill>
              </a:rPr>
              <a:t>Key issues to identify</a:t>
            </a:r>
            <a:endParaRPr lang="en-CA" sz="36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596692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Key Issues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Identifying key issues allows the purchaser to: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Decide if the purchase price is acceptable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Determine necessary changes pre- or post-sale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Restructure the transaction to mitigate risk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Walk away from the deal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9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Key Issues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Typical “red flag” issues include: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Disclosure deficiencies giving rise to the two-year rescission period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Statutory and/or common law misrepresentation claims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Undesirable or obstructive provisions in franchise agreements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Material conflict in the franchise relationships</a:t>
            </a:r>
            <a:endParaRPr lang="en-CA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8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Key Issues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smtClean="0">
                <a:solidFill>
                  <a:schemeClr val="accent2">
                    <a:lumMod val="75000"/>
                  </a:schemeClr>
                </a:solidFill>
              </a:rPr>
              <a:t>The Two-year Rescission Remedy:</a:t>
            </a:r>
            <a:endParaRPr lang="en-CA" sz="240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just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Consider the effect and post-closing liability</a:t>
            </a:r>
          </a:p>
          <a:p>
            <a:pPr lvl="1" algn="just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Consider whether this will impact the structure of the transaction (i.e., share vs. asset deal)</a:t>
            </a:r>
          </a:p>
          <a:p>
            <a:pPr lvl="1" algn="just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Assess the potential magnitude of the risk (i.e., single event or a systematic problem)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26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Key Issues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smtClean="0">
                <a:solidFill>
                  <a:schemeClr val="accent2">
                    <a:lumMod val="75000"/>
                  </a:schemeClr>
                </a:solidFill>
              </a:rPr>
              <a:t>Common Law and/or Statutory Misrepresentation:</a:t>
            </a:r>
            <a:endParaRPr lang="en-CA" sz="240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just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This could include the failure to comply with disclosure requirements</a:t>
            </a:r>
          </a:p>
          <a:p>
            <a:pPr lvl="1" algn="just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The categories of damages are not prescribed (i.e., franchisee must prove actual losses)</a:t>
            </a:r>
          </a:p>
          <a:p>
            <a:pPr lvl="1" algn="just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Not limited to the two-year rescission limitation period (i.e., regular provincial limitation periods apply)</a:t>
            </a:r>
          </a:p>
          <a:p>
            <a:pPr lvl="1" algn="just"/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Consider whether this will </a:t>
            </a:r>
            <a:r>
              <a:rPr lang="en-CA">
                <a:solidFill>
                  <a:schemeClr val="bg2">
                    <a:lumMod val="50000"/>
                  </a:schemeClr>
                </a:solidFill>
              </a:rPr>
              <a:t>impact the structure of the transaction (i.e., share vs. asset deal</a:t>
            </a:r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CA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21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Key Issues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>
                <a:solidFill>
                  <a:schemeClr val="accent2">
                    <a:lumMod val="75000"/>
                  </a:schemeClr>
                </a:solidFill>
              </a:rPr>
              <a:t>The Franchise Agreement:</a:t>
            </a:r>
            <a:endParaRPr lang="en-CA" sz="240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CA" sz="2000" smtClean="0">
                <a:solidFill>
                  <a:schemeClr val="accent2">
                    <a:lumMod val="75000"/>
                  </a:schemeClr>
                </a:solidFill>
              </a:rPr>
              <a:t>Certain provisions in the Franchise Agreement will warrant significant attention, including:</a:t>
            </a:r>
          </a:p>
          <a:p>
            <a:pPr lvl="2"/>
            <a:r>
              <a:rPr lang="en-CA">
                <a:solidFill>
                  <a:schemeClr val="bg2">
                    <a:lumMod val="50000"/>
                  </a:schemeClr>
                </a:solidFill>
              </a:rPr>
              <a:t>Consent requirements for change of control</a:t>
            </a:r>
          </a:p>
          <a:p>
            <a:pPr lvl="2"/>
            <a:r>
              <a:rPr lang="en-CA">
                <a:solidFill>
                  <a:schemeClr val="bg2">
                    <a:lumMod val="50000"/>
                  </a:schemeClr>
                </a:solidFill>
              </a:rPr>
              <a:t>Term, renewal and termination rights</a:t>
            </a:r>
          </a:p>
          <a:p>
            <a:pPr lvl="2"/>
            <a:r>
              <a:rPr lang="en-CA">
                <a:solidFill>
                  <a:schemeClr val="bg2">
                    <a:lumMod val="50000"/>
                  </a:schemeClr>
                </a:solidFill>
              </a:rPr>
              <a:t>Restrictions on franchisee transfers and assignments</a:t>
            </a:r>
          </a:p>
          <a:p>
            <a:pPr lvl="2"/>
            <a:r>
              <a:rPr lang="en-CA">
                <a:solidFill>
                  <a:schemeClr val="bg2">
                    <a:lumMod val="50000"/>
                  </a:schemeClr>
                </a:solidFill>
              </a:rPr>
              <a:t>Protected territories and reserved </a:t>
            </a:r>
            <a:r>
              <a:rPr lang="en-CA" smtClean="0">
                <a:solidFill>
                  <a:schemeClr val="bg2">
                    <a:lumMod val="50000"/>
                  </a:schemeClr>
                </a:solidFill>
              </a:rPr>
              <a:t>rights</a:t>
            </a:r>
          </a:p>
          <a:p>
            <a:pPr lvl="2"/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Advertising fund and retention of rebates</a:t>
            </a:r>
            <a:endParaRPr lang="en-CA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en-CA">
                <a:solidFill>
                  <a:schemeClr val="bg2">
                    <a:lumMod val="50000"/>
                  </a:schemeClr>
                </a:solidFill>
              </a:rPr>
              <a:t>Non-competition and non-solicitation</a:t>
            </a:r>
          </a:p>
          <a:p>
            <a:pPr lvl="2"/>
            <a:r>
              <a:rPr lang="en-US">
                <a:solidFill>
                  <a:schemeClr val="bg2">
                    <a:lumMod val="50000"/>
                  </a:schemeClr>
                </a:solidFill>
              </a:rPr>
              <a:t>System change</a:t>
            </a:r>
            <a:endParaRPr lang="en-CA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25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Key Issues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083897"/>
          </a:xfrm>
        </p:spPr>
        <p:txBody>
          <a:bodyPr>
            <a:normAutofit/>
          </a:bodyPr>
          <a:lstStyle/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The Franchisor-Franchisee </a:t>
            </a:r>
            <a:r>
              <a:rPr lang="en-CA" sz="240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elationship:</a:t>
            </a:r>
          </a:p>
          <a:p>
            <a:pPr lvl="1"/>
            <a:r>
              <a:rPr lang="en-CA" sz="2000">
                <a:solidFill>
                  <a:schemeClr val="accent2">
                    <a:lumMod val="75000"/>
                  </a:schemeClr>
                </a:solidFill>
              </a:rPr>
              <a:t>This relationship is the heart of the franchise system and problems can have serious ramifications</a:t>
            </a:r>
          </a:p>
          <a:p>
            <a:pPr lvl="1"/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Look for warning signs, including:</a:t>
            </a:r>
            <a:endParaRPr lang="en-CA" sz="200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Serious conflict (past or present) or frequent complaints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High number of defaults, transfers or terminations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The existence of franchise associations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47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Mitigating and Allocating Risks</a:t>
            </a:r>
            <a:endParaRPr lang="en-CA"/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5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669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Overview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Franchise Due Diligence</a:t>
            </a:r>
          </a:p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Mitigating and Allocating Risks</a:t>
            </a:r>
          </a:p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Best Practices for Franchise Compliance</a:t>
            </a:r>
            <a:endParaRPr lang="en-CA" sz="240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37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smtClean="0">
                <a:solidFill>
                  <a:srgbClr val="4D1434"/>
                </a:solidFill>
              </a:rPr>
              <a:t>Structuring the Transaction</a:t>
            </a:r>
          </a:p>
          <a:p>
            <a:pPr lvl="1"/>
            <a:r>
              <a:rPr lang="en-CA" sz="2000" smtClean="0">
                <a:solidFill>
                  <a:schemeClr val="bg2">
                    <a:lumMod val="50000"/>
                  </a:schemeClr>
                </a:solidFill>
              </a:rPr>
              <a:t>Asset vs Shares</a:t>
            </a:r>
          </a:p>
          <a:p>
            <a:pPr lvl="1"/>
            <a:r>
              <a:rPr lang="en-CA" sz="2000" smtClean="0">
                <a:solidFill>
                  <a:schemeClr val="bg2">
                    <a:lumMod val="50000"/>
                  </a:schemeClr>
                </a:solidFill>
              </a:rPr>
              <a:t>Purchase Price, Holdback, and Rectification Steps</a:t>
            </a:r>
          </a:p>
          <a:p>
            <a:r>
              <a:rPr lang="en-CA" sz="2400" smtClean="0">
                <a:solidFill>
                  <a:srgbClr val="4D1434"/>
                </a:solidFill>
              </a:rPr>
              <a:t>Representations and Warranties</a:t>
            </a:r>
          </a:p>
          <a:p>
            <a:r>
              <a:rPr lang="en-CA" sz="2400" smtClean="0">
                <a:solidFill>
                  <a:srgbClr val="4D1434"/>
                </a:solidFill>
              </a:rPr>
              <a:t>Indemnities</a:t>
            </a:r>
            <a:endParaRPr lang="en-CA" sz="2400">
              <a:solidFill>
                <a:srgbClr val="4D1434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823377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34" y="3057099"/>
            <a:ext cx="8925636" cy="1201002"/>
          </a:xfrm>
        </p:spPr>
        <p:txBody>
          <a:bodyPr>
            <a:normAutofit/>
          </a:bodyPr>
          <a:lstStyle/>
          <a:p>
            <a:pPr algn="ctr"/>
            <a:r>
              <a:rPr lang="en-CA" sz="3600" smtClean="0">
                <a:solidFill>
                  <a:schemeClr val="bg1"/>
                </a:solidFill>
              </a:rPr>
              <a:t>Structuring the transaction</a:t>
            </a:r>
            <a:endParaRPr lang="en-CA" sz="36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214902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Structuring the transaction</a:t>
            </a:r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Assets vs Shares</a:t>
            </a:r>
            <a:endParaRPr lang="en-CA" sz="240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000" smtClean="0">
                <a:solidFill>
                  <a:schemeClr val="accent2">
                    <a:lumMod val="75000"/>
                  </a:schemeClr>
                </a:solidFill>
              </a:rPr>
              <a:t>Tax</a:t>
            </a:r>
            <a:endParaRPr lang="en-CA" sz="200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Lifetime capital gains exemption (Seller)</a:t>
            </a:r>
            <a:endParaRPr lang="en-CA" sz="160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Target’s non-capital tax-loss carryforwards (Purchaser)</a:t>
            </a:r>
            <a:endParaRPr lang="en-CA" sz="1600">
              <a:solidFill>
                <a:schemeClr val="bg2">
                  <a:lumMod val="50000"/>
                </a:schemeClr>
              </a:solidFill>
            </a:endParaRPr>
          </a:p>
          <a:p>
            <a:pPr marL="576000" lvl="2"/>
            <a:r>
              <a:rPr lang="en-US" sz="1800" smtClean="0">
                <a:solidFill>
                  <a:schemeClr val="accent2">
                    <a:lumMod val="75000"/>
                  </a:schemeClr>
                </a:solidFill>
              </a:rPr>
              <a:t>Liability</a:t>
            </a:r>
            <a:endParaRPr lang="en-CA" sz="180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Hand pick the assets and liabilities (Purchaser)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Clean break from the business (Seller)</a:t>
            </a:r>
            <a:endParaRPr lang="en-CA" smtClean="0"/>
          </a:p>
          <a:p>
            <a:pPr marL="576000" lvl="2"/>
            <a:r>
              <a:rPr lang="en-US" sz="1800" smtClean="0">
                <a:solidFill>
                  <a:schemeClr val="accent2">
                    <a:lumMod val="75000"/>
                  </a:schemeClr>
                </a:solidFill>
              </a:rPr>
              <a:t>Complexity</a:t>
            </a:r>
            <a:endParaRPr lang="en-CA" sz="180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Assigning/transferring tangible and intangible assets (Seller)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Logistics in identifying and transferring assets and liabilities (Purchaser)</a:t>
            </a:r>
            <a:endParaRPr lang="en-CA" sz="1600">
              <a:solidFill>
                <a:schemeClr val="bg2">
                  <a:lumMod val="50000"/>
                </a:schemeClr>
              </a:solidFill>
            </a:endParaRPr>
          </a:p>
          <a:p>
            <a:endParaRPr lang="en-CA"/>
          </a:p>
        </p:txBody>
      </p:sp>
      <p:grpSp>
        <p:nvGrpSpPr>
          <p:cNvPr id="9" name="Group 8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94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Structuring the transaction</a:t>
            </a:r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Purchase Price</a:t>
            </a:r>
          </a:p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Holdback / Escrow</a:t>
            </a:r>
          </a:p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Adjustments / Earn outs</a:t>
            </a:r>
          </a:p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Rectification work (pre/post closing)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931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34" y="3057099"/>
            <a:ext cx="8925636" cy="1201002"/>
          </a:xfrm>
        </p:spPr>
        <p:txBody>
          <a:bodyPr>
            <a:normAutofit/>
          </a:bodyPr>
          <a:lstStyle/>
          <a:p>
            <a:pPr algn="ctr"/>
            <a:r>
              <a:rPr lang="en-CA" sz="3600" smtClean="0">
                <a:solidFill>
                  <a:schemeClr val="bg1"/>
                </a:solidFill>
              </a:rPr>
              <a:t>representations and warranties</a:t>
            </a:r>
            <a:endParaRPr lang="en-CA" sz="36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9223982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Drafting Franchise-Specific Representations and Warranties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Uncertainties</a:t>
            </a:r>
          </a:p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Known deficiencies</a:t>
            </a:r>
          </a:p>
          <a:p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Franchise-specific</a:t>
            </a:r>
            <a:endParaRPr lang="en-CA" sz="200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Franchise laws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Franchise sales (including FDD)</a:t>
            </a:r>
            <a:endParaRPr lang="en-CA" sz="160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Advertising fund(s)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Rebates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Franchise agreements</a:t>
            </a:r>
            <a:endParaRPr lang="en-CA" sz="16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552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34" y="3057099"/>
            <a:ext cx="8925636" cy="1201002"/>
          </a:xfrm>
        </p:spPr>
        <p:txBody>
          <a:bodyPr>
            <a:normAutofit/>
          </a:bodyPr>
          <a:lstStyle/>
          <a:p>
            <a:pPr algn="ctr"/>
            <a:r>
              <a:rPr lang="en-CA" sz="3600" smtClean="0">
                <a:solidFill>
                  <a:schemeClr val="bg1"/>
                </a:solidFill>
              </a:rPr>
              <a:t>indemnities</a:t>
            </a:r>
            <a:endParaRPr lang="en-CA" sz="36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785570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Drafting Indemnities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General vs Specific</a:t>
            </a:r>
          </a:p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Mechanics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Survival periods (classification differences)</a:t>
            </a:r>
            <a:endParaRPr lang="en-CA" sz="160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Caps, deductibles and baskets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Conduct of third party claims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Set off (automatic)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Dispute mechanisms</a:t>
            </a:r>
          </a:p>
          <a:p>
            <a:r>
              <a:rPr lang="en-CA" sz="2400">
                <a:solidFill>
                  <a:schemeClr val="accent2">
                    <a:lumMod val="50000"/>
                  </a:schemeClr>
                </a:solidFill>
              </a:rPr>
              <a:t>Indemnifier parties</a:t>
            </a:r>
          </a:p>
          <a:p>
            <a:endParaRPr lang="en-CA" sz="2400"/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855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34" y="3057099"/>
            <a:ext cx="8925636" cy="1201002"/>
          </a:xfrm>
        </p:spPr>
        <p:txBody>
          <a:bodyPr>
            <a:normAutofit/>
          </a:bodyPr>
          <a:lstStyle/>
          <a:p>
            <a:pPr algn="ctr"/>
            <a:r>
              <a:rPr lang="en-CA" sz="3600" smtClean="0">
                <a:solidFill>
                  <a:schemeClr val="bg1"/>
                </a:solidFill>
              </a:rPr>
              <a:t>Holdbacks and escrow</a:t>
            </a:r>
            <a:endParaRPr lang="en-CA" sz="36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9850271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Structuring Holdbacks and Escrows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Amount(s)</a:t>
            </a:r>
          </a:p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Term/repayment (staggered)</a:t>
            </a:r>
          </a:p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Multiple holdbacks (specific indemnities)</a:t>
            </a:r>
          </a:p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Investment (and interest)</a:t>
            </a:r>
          </a:p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Control and direction</a:t>
            </a:r>
          </a:p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Set off (automatic)</a:t>
            </a:r>
          </a:p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Dispute mechanisms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98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154113" y="687388"/>
            <a:ext cx="7989887" cy="1082675"/>
          </a:xfrm>
        </p:spPr>
        <p:txBody>
          <a:bodyPr/>
          <a:lstStyle/>
          <a:p>
            <a:r>
              <a:rPr lang="en-CA" smtClean="0"/>
              <a:t>Introduction</a:t>
            </a: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7" y="940862"/>
            <a:ext cx="3347150" cy="877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666" y="915463"/>
            <a:ext cx="4016904" cy="1049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004" y="2244446"/>
            <a:ext cx="3324225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33" y="2136292"/>
            <a:ext cx="3158596" cy="840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1305" y="3389230"/>
            <a:ext cx="4501621" cy="928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643" y="3393488"/>
            <a:ext cx="3660775" cy="932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9876" y="4647914"/>
            <a:ext cx="3087158" cy="1429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733" y="4855112"/>
            <a:ext cx="1751541" cy="1380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5627" y="4566897"/>
            <a:ext cx="1798107" cy="15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Best Practices for Franchise Compliance</a:t>
            </a:r>
            <a:endParaRPr lang="en-CA"/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5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943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Proactive Due Diligence</a:t>
            </a:r>
          </a:p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Optimization Practices</a:t>
            </a:r>
          </a:p>
          <a:p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956393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34" y="3057099"/>
            <a:ext cx="8925636" cy="1201002"/>
          </a:xfrm>
        </p:spPr>
        <p:txBody>
          <a:bodyPr>
            <a:normAutofit/>
          </a:bodyPr>
          <a:lstStyle/>
          <a:p>
            <a:pPr algn="ctr"/>
            <a:r>
              <a:rPr lang="en-CA" sz="3600" smtClean="0">
                <a:solidFill>
                  <a:schemeClr val="bg1"/>
                </a:solidFill>
              </a:rPr>
              <a:t>Proactive due diligence</a:t>
            </a:r>
            <a:endParaRPr lang="en-CA" sz="36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3727396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Proactive Due Diligence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Franchisor due diligence</a:t>
            </a:r>
          </a:p>
          <a:p>
            <a:r>
              <a:rPr lang="en-CA" sz="2400" smtClean="0">
                <a:solidFill>
                  <a:schemeClr val="accent2">
                    <a:lumMod val="50000"/>
                  </a:schemeClr>
                </a:solidFill>
              </a:rPr>
              <a:t>Best practices approach to franchising</a:t>
            </a:r>
          </a:p>
          <a:p>
            <a:pPr lvl="2"/>
            <a:r>
              <a:rPr lang="en-CA" sz="1600">
                <a:solidFill>
                  <a:schemeClr val="bg2">
                    <a:lumMod val="50000"/>
                  </a:schemeClr>
                </a:solidFill>
              </a:rPr>
              <a:t>Record keeping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Documented legal compliance</a:t>
            </a:r>
          </a:p>
          <a:p>
            <a:pPr lvl="2"/>
            <a:r>
              <a:rPr lang="en-CA" sz="1600" smtClean="0">
                <a:solidFill>
                  <a:schemeClr val="bg2">
                    <a:lumMod val="50000"/>
                  </a:schemeClr>
                </a:solidFill>
              </a:rPr>
              <a:t>Effective training</a:t>
            </a:r>
            <a:endParaRPr lang="en-CA" sz="160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en-CA" sz="1600">
                <a:solidFill>
                  <a:schemeClr val="bg2">
                    <a:lumMod val="50000"/>
                  </a:schemeClr>
                </a:solidFill>
              </a:rPr>
              <a:t>Consistency and enforcement</a:t>
            </a:r>
          </a:p>
          <a:p>
            <a:pPr lvl="2"/>
            <a:r>
              <a:rPr lang="en-CA" sz="1600">
                <a:solidFill>
                  <a:schemeClr val="bg2">
                    <a:lumMod val="50000"/>
                  </a:schemeClr>
                </a:solidFill>
              </a:rPr>
              <a:t>Dispute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68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34" y="3057099"/>
            <a:ext cx="8925636" cy="1201002"/>
          </a:xfrm>
        </p:spPr>
        <p:txBody>
          <a:bodyPr>
            <a:normAutofit/>
          </a:bodyPr>
          <a:lstStyle/>
          <a:p>
            <a:pPr algn="ctr"/>
            <a:r>
              <a:rPr lang="en-CA" sz="3600" smtClean="0">
                <a:solidFill>
                  <a:schemeClr val="bg1"/>
                </a:solidFill>
              </a:rPr>
              <a:t>Optimization practices</a:t>
            </a:r>
            <a:endParaRPr lang="en-CA" sz="36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4046037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Optimization Practices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185497"/>
          </a:xfrm>
        </p:spPr>
        <p:txBody>
          <a:bodyPr>
            <a:normAutofit/>
          </a:bodyPr>
          <a:lstStyle/>
          <a:p>
            <a:pPr algn="just"/>
            <a:r>
              <a:rPr lang="en-CA" sz="2400" smtClean="0">
                <a:solidFill>
                  <a:schemeClr val="accent2">
                    <a:lumMod val="75000"/>
                  </a:schemeClr>
                </a:solidFill>
              </a:rPr>
              <a:t>Sellers are in a position to optimize the due diligence process while simultaneously improving the value of the system:</a:t>
            </a:r>
          </a:p>
          <a:p>
            <a:pPr lvl="1"/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Develop an Exit Plan</a:t>
            </a:r>
            <a:endParaRPr lang="en-CA" sz="200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CA" sz="2000">
                <a:solidFill>
                  <a:schemeClr val="bg2">
                    <a:lumMod val="50000"/>
                  </a:schemeClr>
                </a:solidFill>
              </a:rPr>
              <a:t>Enhance Growth </a:t>
            </a:r>
            <a:r>
              <a:rPr lang="en-CA" sz="2000" smtClean="0">
                <a:solidFill>
                  <a:schemeClr val="bg2">
                    <a:lumMod val="50000"/>
                  </a:schemeClr>
                </a:solidFill>
              </a:rPr>
              <a:t>Potential</a:t>
            </a:r>
            <a:endParaRPr lang="en-CA" sz="200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CA" sz="2000">
                <a:solidFill>
                  <a:schemeClr val="bg2">
                    <a:lumMod val="50000"/>
                  </a:schemeClr>
                </a:solidFill>
              </a:rPr>
              <a:t>Implement Best Practices for Regulatory Compliance</a:t>
            </a:r>
          </a:p>
          <a:p>
            <a:pPr lvl="1"/>
            <a:r>
              <a:rPr lang="en-CA" sz="2000">
                <a:solidFill>
                  <a:schemeClr val="bg2">
                    <a:lumMod val="50000"/>
                  </a:schemeClr>
                </a:solidFill>
              </a:rPr>
              <a:t>Anticipate Future </a:t>
            </a:r>
            <a:r>
              <a:rPr lang="en-CA" sz="2000" smtClean="0">
                <a:solidFill>
                  <a:schemeClr val="bg2">
                    <a:lumMod val="50000"/>
                  </a:schemeClr>
                </a:solidFill>
              </a:rPr>
              <a:t>Issues</a:t>
            </a:r>
            <a:endParaRPr lang="en-CA" sz="200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CA" sz="240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14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Questions?</a:t>
            </a:r>
            <a:endParaRPr lang="en-CA"/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5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886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Thank you!</a:t>
            </a:r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581192" y="401416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chemeClr val="bg1"/>
                </a:solidFill>
              </a:rPr>
              <a:t>Christine Jackson, Senior Associate </a:t>
            </a:r>
          </a:p>
          <a:p>
            <a:pPr algn="just"/>
            <a:r>
              <a:rPr lang="en-US">
                <a:solidFill>
                  <a:schemeClr val="bg1"/>
                </a:solidFill>
              </a:rPr>
              <a:t>Osler, Hoskin &amp; Harcourt </a:t>
            </a:r>
            <a:r>
              <a:rPr lang="en-US" smtClean="0">
                <a:solidFill>
                  <a:schemeClr val="bg1"/>
                </a:solidFill>
              </a:rPr>
              <a:t>LLP</a:t>
            </a:r>
          </a:p>
          <a:p>
            <a:pPr algn="just"/>
            <a:r>
              <a:rPr lang="en-US" smtClean="0">
                <a:solidFill>
                  <a:schemeClr val="bg1"/>
                </a:solidFill>
              </a:rPr>
              <a:t>cjackson@osler.com</a:t>
            </a:r>
            <a:endParaRPr lang="en-US">
              <a:solidFill>
                <a:schemeClr val="bg1"/>
              </a:solidFill>
            </a:endParaRPr>
          </a:p>
          <a:p>
            <a:pPr algn="just"/>
            <a:endParaRPr lang="en-US">
              <a:solidFill>
                <a:schemeClr val="bg1"/>
              </a:solidFill>
            </a:endParaRPr>
          </a:p>
          <a:p>
            <a:pPr algn="just"/>
            <a:r>
              <a:rPr lang="en-US">
                <a:solidFill>
                  <a:schemeClr val="bg1"/>
                </a:solidFill>
              </a:rPr>
              <a:t>Andrae Marrocco, Partner</a:t>
            </a:r>
          </a:p>
          <a:p>
            <a:pPr algn="just"/>
            <a:r>
              <a:rPr lang="en-US">
                <a:solidFill>
                  <a:schemeClr val="bg1"/>
                </a:solidFill>
              </a:rPr>
              <a:t>Dickinson Wright </a:t>
            </a:r>
            <a:r>
              <a:rPr lang="en-US" smtClean="0">
                <a:solidFill>
                  <a:schemeClr val="bg1"/>
                </a:solidFill>
              </a:rPr>
              <a:t>LLP</a:t>
            </a:r>
          </a:p>
          <a:p>
            <a:pPr algn="just"/>
            <a:r>
              <a:rPr lang="en-US">
                <a:solidFill>
                  <a:schemeClr val="bg1"/>
                </a:solidFill>
              </a:rPr>
              <a:t>amarrocco@dickinsonwright.com</a:t>
            </a:r>
            <a:endParaRPr lang="en-US" smtClean="0">
              <a:solidFill>
                <a:schemeClr val="bg1"/>
              </a:solidFill>
            </a:endParaRPr>
          </a:p>
          <a:p>
            <a:pPr algn="just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21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Franchise Due Diligence</a:t>
            </a:r>
            <a:endParaRPr lang="en-CA"/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5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30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Franchise-specific Due Diligence</a:t>
            </a:r>
          </a:p>
          <a:p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Scope of Due Diligence</a:t>
            </a:r>
          </a:p>
          <a:p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Major Contract and Document Review</a:t>
            </a:r>
          </a:p>
          <a:p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Key Issues to Identify</a:t>
            </a:r>
          </a:p>
          <a:p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69570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34" y="3057099"/>
            <a:ext cx="8925636" cy="1201002"/>
          </a:xfrm>
        </p:spPr>
        <p:txBody>
          <a:bodyPr>
            <a:normAutofit/>
          </a:bodyPr>
          <a:lstStyle/>
          <a:p>
            <a:pPr algn="ctr"/>
            <a:r>
              <a:rPr lang="en-CA" sz="3600" smtClean="0">
                <a:solidFill>
                  <a:schemeClr val="bg1"/>
                </a:solidFill>
              </a:rPr>
              <a:t>Franchise-Specific Due Diligence</a:t>
            </a:r>
            <a:endParaRPr lang="en-CA" sz="36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78400" y="5701836"/>
            <a:ext cx="3592544" cy="558788"/>
            <a:chOff x="4978400" y="5701836"/>
            <a:chExt cx="3592544" cy="558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352" y="5808579"/>
              <a:ext cx="1210592" cy="337039"/>
            </a:xfrm>
            <a:prstGeom prst="rect">
              <a:avLst/>
            </a:prstGeom>
          </p:spPr>
        </p:pic>
        <p:pic>
          <p:nvPicPr>
            <p:cNvPr id="6" name="Picture 3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8400" y="5701836"/>
              <a:ext cx="2381951" cy="5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19214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Franchise-Specific Due Diligence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CA" sz="2400">
                <a:solidFill>
                  <a:schemeClr val="accent2">
                    <a:lumMod val="75000"/>
                  </a:schemeClr>
                </a:solidFill>
              </a:rPr>
              <a:t>The general purpose of due diligence remains the same: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What are we buying?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Does the price reflect the value?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What are the risks?</a:t>
            </a:r>
          </a:p>
          <a:p>
            <a:pPr lvl="1"/>
            <a:r>
              <a:rPr lang="en-US" sz="1800" smtClean="0">
                <a:solidFill>
                  <a:schemeClr val="bg2">
                    <a:lumMod val="50000"/>
                  </a:schemeClr>
                </a:solidFill>
              </a:rPr>
              <a:t>Can the risks be mitigated?</a:t>
            </a:r>
            <a:endParaRPr lang="en-CA" sz="1800" smtClean="0">
              <a:solidFill>
                <a:schemeClr val="bg2">
                  <a:lumMod val="50000"/>
                </a:schemeClr>
              </a:solidFill>
            </a:endParaRPr>
          </a:p>
          <a:p>
            <a:pPr marL="324000" lvl="1" indent="0">
              <a:buNone/>
            </a:pPr>
            <a:endParaRPr lang="en-CA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54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Franchise-Specific Due Diligence</a:t>
            </a:r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CA" sz="2400">
                <a:solidFill>
                  <a:schemeClr val="accent2">
                    <a:lumMod val="75000"/>
                  </a:schemeClr>
                </a:solidFill>
              </a:rPr>
              <a:t>However, franchise-specific due diligence is not limited to general evaluations of hard assets, but should consider: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Unit-level Economics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Franchisee Relationships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Legal Compliance with franchise-specific Legislation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Intellectual Property rights</a:t>
            </a:r>
          </a:p>
          <a:p>
            <a:pPr lvl="1"/>
            <a:r>
              <a:rPr lang="en-CA" sz="1800" smtClean="0">
                <a:solidFill>
                  <a:schemeClr val="bg2">
                    <a:lumMod val="50000"/>
                  </a:schemeClr>
                </a:solidFill>
              </a:rPr>
              <a:t>Network Infrastructure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99378" y="5830544"/>
            <a:ext cx="3671566" cy="540613"/>
            <a:chOff x="4899378" y="6067613"/>
            <a:chExt cx="3671566" cy="5406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352" y="6118548"/>
              <a:ext cx="1210592" cy="3948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378" y="6067613"/>
              <a:ext cx="2419887" cy="54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85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6.01.27"/>
  <p:tag name="AS_TITLE" val="Aspose.Slides for .NET 4.0"/>
  <p:tag name="AS_VERSION" val="16.1.0.0"/>
</p:tagLst>
</file>

<file path=ppt/theme/theme1.xml><?xml version="1.0" encoding="utf-8"?>
<a:theme xmlns:r="http://schemas.openxmlformats.org/officeDocument/2006/relationships" xmlns:a="http://schemas.openxmlformats.org/drawingml/2006/main" name="Default Theme">
  <a:themeElements>
    <a:clrScheme name="Osler PPT 2016">
      <a:dk1>
        <a:sysClr val="windowText" lastClr="000000"/>
      </a:dk1>
      <a:lt1>
        <a:sysClr val="window" lastClr="FFFFFF"/>
      </a:lt1>
      <a:dk2>
        <a:srgbClr val="054165"/>
      </a:dk2>
      <a:lt2>
        <a:srgbClr val="E6E6E6"/>
      </a:lt2>
      <a:accent1>
        <a:srgbClr val="414141"/>
      </a:accent1>
      <a:accent2>
        <a:srgbClr val="CD163F"/>
      </a:accent2>
      <a:accent3>
        <a:srgbClr val="0083C1"/>
      </a:accent3>
      <a:accent4>
        <a:srgbClr val="00A996"/>
      </a:accent4>
      <a:accent5>
        <a:srgbClr val="F89C24"/>
      </a:accent5>
      <a:accent6>
        <a:srgbClr val="757B82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600" dirty="0" smtClean="0">
            <a:solidFill>
              <a:schemeClr val="accent2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Default Theme" id="{520B30CC-4648-4558-B398-B620639FBB1B}" vid="{6427D463-70EA-4C8D-A18C-CB1D878567B5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  <a:tileRect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>
  <Template>Default Theme</Template>
  <Manager/>
  <Company/>
  <PresentationFormat>On-screen Show (4:3)</PresentationFormat>
  <SharedDoc>0</SharedDoc>
  <Application>Aspose.Slides for .NET</Application>
  <AppVersion>16.0100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